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75" r:id="rId3"/>
    <p:sldId id="276" r:id="rId4"/>
    <p:sldId id="272" r:id="rId5"/>
    <p:sldId id="278" r:id="rId6"/>
    <p:sldId id="277" r:id="rId7"/>
    <p:sldId id="279" r:id="rId8"/>
    <p:sldId id="259" r:id="rId9"/>
    <p:sldId id="280" r:id="rId10"/>
    <p:sldId id="281" r:id="rId11"/>
    <p:sldId id="257" r:id="rId12"/>
    <p:sldId id="260" r:id="rId13"/>
    <p:sldId id="284" r:id="rId14"/>
    <p:sldId id="258" r:id="rId15"/>
    <p:sldId id="262" r:id="rId16"/>
    <p:sldId id="263" r:id="rId17"/>
    <p:sldId id="264" r:id="rId18"/>
    <p:sldId id="265" r:id="rId19"/>
    <p:sldId id="266" r:id="rId20"/>
    <p:sldId id="267" r:id="rId21"/>
    <p:sldId id="268"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FE2B7-0CE7-FFE2-F1B1-93CDA9AB684E}" v="55" dt="2020-04-30T06:40:42.442"/>
    <p1510:client id="{21497F06-981E-11CF-1A30-9914661A8EDB}" v="307" dt="2020-04-28T13:56:43.916"/>
    <p1510:client id="{2ABBF359-DF5C-3D9A-0EB1-2DDEA60164A5}" v="66" dt="2020-04-29T12:33:57.251"/>
    <p1510:client id="{C653F95D-F234-7BFD-B6C4-F6BB68F5B545}" v="567" dt="2020-04-28T12:20:39.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81" d="100"/>
          <a:sy n="81" d="100"/>
        </p:scale>
        <p:origin x="-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4/30/2020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31375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81400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25951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18292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4/30/2020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3971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20915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06204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46496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7521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pPr/>
              <a:t>4/30/2020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55352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256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pPr/>
              <a:t>4/30/2020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22450490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 xmlns:a16="http://schemas.microsoft.com/office/drawing/2014/main" id="{73E9A47A-0DE5-4DA7-BAE9-484DFD0FC1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190" y="457200"/>
            <a:ext cx="11281609" cy="5943603"/>
          </a:xfrm>
          <a:prstGeom prst="rect">
            <a:avLst/>
          </a:prstGeom>
          <a:ln w="6350" cap="flat" cmpd="sng" algn="ctr">
            <a:noFill/>
            <a:prstDash val="solid"/>
          </a:ln>
          <a:effectLst>
            <a:outerShdw blurRad="50800" algn="ctr" rotWithShape="0">
              <a:prstClr val="black">
                <a:alpha val="66000"/>
              </a:prstClr>
            </a:outerShdw>
            <a:softEdge rad="0"/>
          </a:effectLst>
        </p:spPr>
      </p:sp>
      <p:pic>
        <p:nvPicPr>
          <p:cNvPr id="5" name="Picture 5" descr="A person wearing a costume&#10;&#10;Description generated with high confidence">
            <a:extLst>
              <a:ext uri="{FF2B5EF4-FFF2-40B4-BE49-F238E27FC236}">
                <a16:creationId xmlns="" xmlns:a16="http://schemas.microsoft.com/office/drawing/2014/main" id="{4F258680-B949-4D1E-8214-CAB3F263D452}"/>
              </a:ext>
            </a:extLst>
          </p:cNvPr>
          <p:cNvPicPr>
            <a:picLocks noChangeAspect="1"/>
          </p:cNvPicPr>
          <p:nvPr/>
        </p:nvPicPr>
        <p:blipFill rotWithShape="1">
          <a:blip r:embed="rId2" cstate="print"/>
          <a:srcRect t="418" r="-3" b="19945"/>
          <a:stretch/>
        </p:blipFill>
        <p:spPr>
          <a:xfrm>
            <a:off x="616734" y="617981"/>
            <a:ext cx="5739744" cy="2993899"/>
          </a:xfrm>
          <a:prstGeom prst="rect">
            <a:avLst/>
          </a:prstGeom>
        </p:spPr>
      </p:pic>
      <p:pic>
        <p:nvPicPr>
          <p:cNvPr id="4" name="Picture 3">
            <a:extLst>
              <a:ext uri="{FF2B5EF4-FFF2-40B4-BE49-F238E27FC236}">
                <a16:creationId xmlns="" xmlns:a16="http://schemas.microsoft.com/office/drawing/2014/main" id="{CAC7F0B5-75E1-49C8-9D55-3537CEEE7AF7}"/>
              </a:ext>
            </a:extLst>
          </p:cNvPr>
          <p:cNvPicPr>
            <a:picLocks noChangeAspect="1"/>
          </p:cNvPicPr>
          <p:nvPr/>
        </p:nvPicPr>
        <p:blipFill rotWithShape="1">
          <a:blip r:embed="rId3" cstate="print"/>
          <a:srcRect t="13160" r="1" b="1260"/>
          <a:stretch/>
        </p:blipFill>
        <p:spPr>
          <a:xfrm>
            <a:off x="6356484" y="621793"/>
            <a:ext cx="5214769" cy="2990087"/>
          </a:xfrm>
          <a:prstGeom prst="rect">
            <a:avLst/>
          </a:prstGeom>
        </p:spPr>
      </p:pic>
      <p:sp>
        <p:nvSpPr>
          <p:cNvPr id="25" name="Rectangle 28">
            <a:extLst>
              <a:ext uri="{FF2B5EF4-FFF2-40B4-BE49-F238E27FC236}">
                <a16:creationId xmlns="" xmlns:a16="http://schemas.microsoft.com/office/drawing/2014/main" id="{77A036E4-AD62-415C-BE0D-1FAC55129C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1241170" y="3726485"/>
            <a:ext cx="9732773" cy="1465112"/>
          </a:xfrm>
        </p:spPr>
        <p:txBody>
          <a:bodyPr>
            <a:normAutofit/>
          </a:bodyPr>
          <a:lstStyle/>
          <a:p>
            <a:r>
              <a:rPr lang="en-US" sz="5600">
                <a:cs typeface="Calibri Light"/>
              </a:rPr>
              <a:t>Профисии от бъдещето</a:t>
            </a:r>
          </a:p>
        </p:txBody>
      </p:sp>
      <p:sp>
        <p:nvSpPr>
          <p:cNvPr id="3" name="Subtitle 2"/>
          <p:cNvSpPr>
            <a:spLocks noGrp="1"/>
          </p:cNvSpPr>
          <p:nvPr>
            <p:ph type="subTitle" idx="1"/>
          </p:nvPr>
        </p:nvSpPr>
        <p:spPr>
          <a:xfrm>
            <a:off x="1371600" y="5191597"/>
            <a:ext cx="9517450" cy="638904"/>
          </a:xfrm>
        </p:spPr>
        <p:txBody>
          <a:bodyPr vert="horz" lIns="91440" tIns="45720" rIns="91440" bIns="45720" rtlCol="0" anchor="t">
            <a:normAutofit/>
          </a:bodyPr>
          <a:lstStyle/>
          <a:p>
            <a:pPr>
              <a:lnSpc>
                <a:spcPct val="90000"/>
              </a:lnSpc>
              <a:spcAft>
                <a:spcPts val="600"/>
              </a:spcAft>
            </a:pPr>
            <a:r>
              <a:rPr lang="en-US" sz="1700" dirty="0" err="1"/>
              <a:t>Свят</a:t>
            </a:r>
            <a:r>
              <a:rPr lang="en-US" sz="1700" dirty="0"/>
              <a:t> и </a:t>
            </a:r>
            <a:r>
              <a:rPr lang="en-US" sz="1700" dirty="0" err="1"/>
              <a:t>личност</a:t>
            </a:r>
            <a:r>
              <a:rPr lang="en-US" sz="1700" dirty="0"/>
              <a:t> 12 в </a:t>
            </a:r>
            <a:r>
              <a:rPr lang="en-US" sz="1700" dirty="0" err="1"/>
              <a:t>клас</a:t>
            </a:r>
            <a:r>
              <a:rPr lang="en-US" sz="1700" dirty="0"/>
              <a:t> 2019/2020</a:t>
            </a:r>
          </a:p>
          <a:p>
            <a:pPr>
              <a:lnSpc>
                <a:spcPct val="90000"/>
              </a:lnSpc>
              <a:spcAft>
                <a:spcPts val="600"/>
              </a:spcAft>
            </a:pPr>
            <a:r>
              <a:rPr lang="en-US" sz="1700" dirty="0"/>
              <a:t>1 СУ " </a:t>
            </a:r>
            <a:r>
              <a:rPr lang="en-US" sz="1700" dirty="0" err="1"/>
              <a:t>Пенчо</a:t>
            </a:r>
            <a:r>
              <a:rPr lang="en-US" sz="1700" dirty="0"/>
              <a:t> П. </a:t>
            </a:r>
            <a:r>
              <a:rPr lang="en-US" sz="1700" dirty="0" err="1"/>
              <a:t>Славейков</a:t>
            </a:r>
            <a:r>
              <a:rPr lang="en-US" sz="1700" dirty="0"/>
              <a:t>" </a:t>
            </a:r>
          </a:p>
        </p:txBody>
      </p:sp>
      <p:sp>
        <p:nvSpPr>
          <p:cNvPr id="26" name="Rectangle 30">
            <a:extLst>
              <a:ext uri="{FF2B5EF4-FFF2-40B4-BE49-F238E27FC236}">
                <a16:creationId xmlns="" xmlns:a16="http://schemas.microsoft.com/office/drawing/2014/main" id="{A7FE32D9-A8E2-4856-8207-E416D87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32">
            <a:extLst>
              <a:ext uri="{FF2B5EF4-FFF2-40B4-BE49-F238E27FC236}">
                <a16:creationId xmlns="" xmlns:a16="http://schemas.microsoft.com/office/drawing/2014/main" id="{74FBE789-A5E3-43CB-A8FF-434FE371BC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34">
            <a:extLst>
              <a:ext uri="{FF2B5EF4-FFF2-40B4-BE49-F238E27FC236}">
                <a16:creationId xmlns="" xmlns:a16="http://schemas.microsoft.com/office/drawing/2014/main" id="{704BA3B8-B0ED-4CCA-A490-7E59070AA2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6">
            <a:extLst>
              <a:ext uri="{FF2B5EF4-FFF2-40B4-BE49-F238E27FC236}">
                <a16:creationId xmlns="" xmlns:a16="http://schemas.microsoft.com/office/drawing/2014/main" id="{7E1469F4-CE99-479D-BBBF-B8F17ED6496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1657BF2-BFFB-4FF0-9FE2-4D7F7A7C9D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25397171-E233-4F26-9A8C-29C436537D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 xmlns:a16="http://schemas.microsoft.com/office/drawing/2014/main" id="{EA830B9C-C9EB-4D80-9552-AE9DE3075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E57C5455-BD64-470F-8244-9178B6853FBA}"/>
              </a:ext>
            </a:extLst>
          </p:cNvPr>
          <p:cNvSpPr>
            <a:spLocks noGrp="1"/>
          </p:cNvSpPr>
          <p:nvPr>
            <p:ph type="title"/>
          </p:nvPr>
        </p:nvSpPr>
        <p:spPr>
          <a:xfrm>
            <a:off x="868680" y="642593"/>
            <a:ext cx="6281928" cy="1744183"/>
          </a:xfrm>
        </p:spPr>
        <p:txBody>
          <a:bodyPr>
            <a:normAutofit/>
          </a:bodyPr>
          <a:lstStyle/>
          <a:p>
            <a:r>
              <a:rPr lang="en-US" sz="3700" b="1">
                <a:ea typeface="+mj-lt"/>
                <a:cs typeface="+mj-lt"/>
              </a:rPr>
              <a:t>Разработчици на роботехника и нови видове роботизиран транспорт</a:t>
            </a:r>
            <a:endParaRPr lang="en-US" sz="3700"/>
          </a:p>
        </p:txBody>
      </p:sp>
      <p:sp>
        <p:nvSpPr>
          <p:cNvPr id="8" name="Content Placeholder 7">
            <a:extLst>
              <a:ext uri="{FF2B5EF4-FFF2-40B4-BE49-F238E27FC236}">
                <a16:creationId xmlns="" xmlns:a16="http://schemas.microsoft.com/office/drawing/2014/main" id="{4DA4657B-12FC-44AC-AF67-D97FCB829707}"/>
              </a:ext>
            </a:extLst>
          </p:cNvPr>
          <p:cNvSpPr>
            <a:spLocks noGrp="1"/>
          </p:cNvSpPr>
          <p:nvPr>
            <p:ph idx="1"/>
          </p:nvPr>
        </p:nvSpPr>
        <p:spPr>
          <a:xfrm>
            <a:off x="868680" y="2386584"/>
            <a:ext cx="6281928" cy="3648456"/>
          </a:xfrm>
        </p:spPr>
        <p:txBody>
          <a:bodyPr vert="horz" lIns="91440" tIns="45720" rIns="91440" bIns="45720" rtlCol="0" anchor="t">
            <a:normAutofit fontScale="85000" lnSpcReduction="10000"/>
          </a:bodyPr>
          <a:lstStyle/>
          <a:p>
            <a:r>
              <a:rPr lang="en-US" dirty="0" err="1">
                <a:ea typeface="+mn-lt"/>
                <a:cs typeface="+mn-lt"/>
              </a:rPr>
              <a:t>Роботите</a:t>
            </a:r>
            <a:r>
              <a:rPr lang="en-US" dirty="0">
                <a:ea typeface="+mn-lt"/>
                <a:cs typeface="+mn-lt"/>
              </a:rPr>
              <a:t> </a:t>
            </a:r>
            <a:r>
              <a:rPr lang="en-US" dirty="0" err="1">
                <a:ea typeface="+mn-lt"/>
                <a:cs typeface="+mn-lt"/>
              </a:rPr>
              <a:t>така</a:t>
            </a:r>
            <a:r>
              <a:rPr lang="en-US" dirty="0">
                <a:ea typeface="+mn-lt"/>
                <a:cs typeface="+mn-lt"/>
              </a:rPr>
              <a:t> </a:t>
            </a:r>
            <a:r>
              <a:rPr lang="en-US" dirty="0" err="1">
                <a:ea typeface="+mn-lt"/>
                <a:cs typeface="+mn-lt"/>
              </a:rPr>
              <a:t>бързо</a:t>
            </a:r>
            <a:r>
              <a:rPr lang="en-US" dirty="0">
                <a:ea typeface="+mn-lt"/>
                <a:cs typeface="+mn-lt"/>
              </a:rPr>
              <a:t> и </a:t>
            </a:r>
            <a:r>
              <a:rPr lang="en-US" dirty="0" err="1">
                <a:ea typeface="+mn-lt"/>
                <a:cs typeface="+mn-lt"/>
              </a:rPr>
              <a:t>плътно</a:t>
            </a:r>
            <a:r>
              <a:rPr lang="en-US" dirty="0">
                <a:ea typeface="+mn-lt"/>
                <a:cs typeface="+mn-lt"/>
              </a:rPr>
              <a:t> </a:t>
            </a:r>
            <a:r>
              <a:rPr lang="en-US" dirty="0" err="1">
                <a:ea typeface="+mn-lt"/>
                <a:cs typeface="+mn-lt"/>
              </a:rPr>
              <a:t>започнаха</a:t>
            </a:r>
            <a:r>
              <a:rPr lang="en-US" dirty="0">
                <a:ea typeface="+mn-lt"/>
                <a:cs typeface="+mn-lt"/>
              </a:rPr>
              <a:t> </a:t>
            </a:r>
            <a:r>
              <a:rPr lang="en-US" dirty="0" err="1">
                <a:ea typeface="+mn-lt"/>
                <a:cs typeface="+mn-lt"/>
              </a:rPr>
              <a:t>да</a:t>
            </a:r>
            <a:r>
              <a:rPr lang="en-US" dirty="0">
                <a:ea typeface="+mn-lt"/>
                <a:cs typeface="+mn-lt"/>
              </a:rPr>
              <a:t> </a:t>
            </a:r>
            <a:r>
              <a:rPr lang="en-US" dirty="0" err="1">
                <a:ea typeface="+mn-lt"/>
                <a:cs typeface="+mn-lt"/>
              </a:rPr>
              <a:t>навлизат</a:t>
            </a:r>
            <a:r>
              <a:rPr lang="en-US" dirty="0">
                <a:ea typeface="+mn-lt"/>
                <a:cs typeface="+mn-lt"/>
              </a:rPr>
              <a:t> в </a:t>
            </a:r>
            <a:r>
              <a:rPr lang="en-US" dirty="0" err="1">
                <a:ea typeface="+mn-lt"/>
                <a:cs typeface="+mn-lt"/>
              </a:rPr>
              <a:t>живота</a:t>
            </a:r>
            <a:r>
              <a:rPr lang="en-US" dirty="0">
                <a:ea typeface="+mn-lt"/>
                <a:cs typeface="+mn-lt"/>
              </a:rPr>
              <a:t> </a:t>
            </a:r>
            <a:r>
              <a:rPr lang="en-US" dirty="0" err="1">
                <a:ea typeface="+mn-lt"/>
                <a:cs typeface="+mn-lt"/>
              </a:rPr>
              <a:t>ни</a:t>
            </a:r>
            <a:r>
              <a:rPr lang="en-US" dirty="0">
                <a:ea typeface="+mn-lt"/>
                <a:cs typeface="+mn-lt"/>
              </a:rPr>
              <a:t>, </a:t>
            </a:r>
            <a:r>
              <a:rPr lang="en-US" dirty="0" err="1">
                <a:ea typeface="+mn-lt"/>
                <a:cs typeface="+mn-lt"/>
              </a:rPr>
              <a:t>че</a:t>
            </a:r>
            <a:r>
              <a:rPr lang="en-US" dirty="0">
                <a:ea typeface="+mn-lt"/>
                <a:cs typeface="+mn-lt"/>
              </a:rPr>
              <a:t> </a:t>
            </a:r>
            <a:r>
              <a:rPr lang="en-US" dirty="0" err="1">
                <a:ea typeface="+mn-lt"/>
                <a:cs typeface="+mn-lt"/>
              </a:rPr>
              <a:t>изместват</a:t>
            </a:r>
            <a:r>
              <a:rPr lang="en-US" dirty="0">
                <a:ea typeface="+mn-lt"/>
                <a:cs typeface="+mn-lt"/>
              </a:rPr>
              <a:t> </a:t>
            </a:r>
            <a:r>
              <a:rPr lang="en-US" dirty="0" err="1">
                <a:ea typeface="+mn-lt"/>
                <a:cs typeface="+mn-lt"/>
              </a:rPr>
              <a:t>нас</a:t>
            </a:r>
            <a:r>
              <a:rPr lang="en-US" dirty="0">
                <a:ea typeface="+mn-lt"/>
                <a:cs typeface="+mn-lt"/>
              </a:rPr>
              <a:t>, </a:t>
            </a:r>
            <a:r>
              <a:rPr lang="en-US" dirty="0" err="1">
                <a:ea typeface="+mn-lt"/>
                <a:cs typeface="+mn-lt"/>
              </a:rPr>
              <a:t>хората</a:t>
            </a:r>
            <a:r>
              <a:rPr lang="en-US" dirty="0">
                <a:ea typeface="+mn-lt"/>
                <a:cs typeface="+mn-lt"/>
              </a:rPr>
              <a:t>. </a:t>
            </a:r>
            <a:r>
              <a:rPr lang="en-US" dirty="0" err="1">
                <a:ea typeface="+mn-lt"/>
                <a:cs typeface="+mn-lt"/>
              </a:rPr>
              <a:t>Да</a:t>
            </a:r>
            <a:r>
              <a:rPr lang="en-US" dirty="0">
                <a:ea typeface="+mn-lt"/>
                <a:cs typeface="+mn-lt"/>
              </a:rPr>
              <a:t>, </a:t>
            </a:r>
            <a:r>
              <a:rPr lang="en-US" dirty="0" err="1">
                <a:ea typeface="+mn-lt"/>
                <a:cs typeface="+mn-lt"/>
              </a:rPr>
              <a:t>именно</a:t>
            </a:r>
            <a:r>
              <a:rPr lang="en-US" dirty="0">
                <a:ea typeface="+mn-lt"/>
                <a:cs typeface="+mn-lt"/>
              </a:rPr>
              <a:t> </a:t>
            </a:r>
            <a:r>
              <a:rPr lang="en-US" dirty="0" err="1">
                <a:ea typeface="+mn-lt"/>
                <a:cs typeface="+mn-lt"/>
              </a:rPr>
              <a:t>хората</a:t>
            </a:r>
            <a:r>
              <a:rPr lang="en-US" dirty="0">
                <a:ea typeface="+mn-lt"/>
                <a:cs typeface="+mn-lt"/>
              </a:rPr>
              <a:t>!</a:t>
            </a:r>
            <a:br>
              <a:rPr lang="en-US" dirty="0">
                <a:ea typeface="+mn-lt"/>
                <a:cs typeface="+mn-lt"/>
              </a:rPr>
            </a:br>
            <a:r>
              <a:rPr lang="en-US" dirty="0" err="1">
                <a:ea typeface="+mn-lt"/>
                <a:cs typeface="+mn-lt"/>
              </a:rPr>
              <a:t>Професиите</a:t>
            </a:r>
            <a:r>
              <a:rPr lang="en-US" dirty="0">
                <a:ea typeface="+mn-lt"/>
                <a:cs typeface="+mn-lt"/>
              </a:rPr>
              <a:t> </a:t>
            </a:r>
            <a:r>
              <a:rPr lang="en-US" dirty="0" err="1">
                <a:ea typeface="+mn-lt"/>
                <a:cs typeface="+mn-lt"/>
              </a:rPr>
              <a:t>днес</a:t>
            </a:r>
            <a:r>
              <a:rPr lang="en-US" dirty="0">
                <a:ea typeface="+mn-lt"/>
                <a:cs typeface="+mn-lt"/>
              </a:rPr>
              <a:t> </a:t>
            </a:r>
            <a:r>
              <a:rPr lang="en-US" dirty="0" err="1">
                <a:ea typeface="+mn-lt"/>
                <a:cs typeface="+mn-lt"/>
              </a:rPr>
              <a:t>са</a:t>
            </a:r>
            <a:r>
              <a:rPr lang="en-US" dirty="0">
                <a:ea typeface="+mn-lt"/>
                <a:cs typeface="+mn-lt"/>
              </a:rPr>
              <a:t> 366, </a:t>
            </a:r>
            <a:r>
              <a:rPr lang="en-US" dirty="0" err="1">
                <a:ea typeface="+mn-lt"/>
                <a:cs typeface="+mn-lt"/>
              </a:rPr>
              <a:t>но</a:t>
            </a:r>
            <a:r>
              <a:rPr lang="en-US" dirty="0">
                <a:ea typeface="+mn-lt"/>
                <a:cs typeface="+mn-lt"/>
              </a:rPr>
              <a:t> </a:t>
            </a:r>
            <a:r>
              <a:rPr lang="en-US" dirty="0" err="1">
                <a:ea typeface="+mn-lt"/>
                <a:cs typeface="+mn-lt"/>
              </a:rPr>
              <a:t>повечето</a:t>
            </a:r>
            <a:r>
              <a:rPr lang="en-US" dirty="0">
                <a:ea typeface="+mn-lt"/>
                <a:cs typeface="+mn-lt"/>
              </a:rPr>
              <a:t> </a:t>
            </a:r>
            <a:r>
              <a:rPr lang="en-US" dirty="0" err="1">
                <a:ea typeface="+mn-lt"/>
                <a:cs typeface="+mn-lt"/>
              </a:rPr>
              <a:t>от</a:t>
            </a:r>
            <a:r>
              <a:rPr lang="en-US" dirty="0">
                <a:ea typeface="+mn-lt"/>
                <a:cs typeface="+mn-lt"/>
              </a:rPr>
              <a:t> </a:t>
            </a:r>
            <a:r>
              <a:rPr lang="en-US" dirty="0" err="1">
                <a:ea typeface="+mn-lt"/>
                <a:cs typeface="+mn-lt"/>
              </a:rPr>
              <a:t>тях</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изчезнат</a:t>
            </a:r>
            <a:r>
              <a:rPr lang="en-US" dirty="0">
                <a:ea typeface="+mn-lt"/>
                <a:cs typeface="+mn-lt"/>
              </a:rPr>
              <a:t> </a:t>
            </a:r>
            <a:r>
              <a:rPr lang="en-US" dirty="0" err="1">
                <a:ea typeface="+mn-lt"/>
                <a:cs typeface="+mn-lt"/>
              </a:rPr>
              <a:t>след</a:t>
            </a:r>
            <a:r>
              <a:rPr lang="en-US" dirty="0">
                <a:ea typeface="+mn-lt"/>
                <a:cs typeface="+mn-lt"/>
              </a:rPr>
              <a:t> 20 </a:t>
            </a:r>
            <a:r>
              <a:rPr lang="en-US" dirty="0" err="1">
                <a:ea typeface="+mn-lt"/>
                <a:cs typeface="+mn-lt"/>
              </a:rPr>
              <a:t>години</a:t>
            </a:r>
            <a:r>
              <a:rPr lang="en-US" dirty="0">
                <a:ea typeface="+mn-lt"/>
                <a:cs typeface="+mn-lt"/>
              </a:rPr>
              <a:t>. </a:t>
            </a:r>
            <a:r>
              <a:rPr lang="en-US" dirty="0" err="1">
                <a:ea typeface="+mn-lt"/>
                <a:cs typeface="+mn-lt"/>
              </a:rPr>
              <a:t>Колкото</a:t>
            </a:r>
            <a:r>
              <a:rPr lang="en-US" dirty="0">
                <a:ea typeface="+mn-lt"/>
                <a:cs typeface="+mn-lt"/>
              </a:rPr>
              <a:t> </a:t>
            </a:r>
            <a:r>
              <a:rPr lang="en-US" dirty="0" err="1">
                <a:ea typeface="+mn-lt"/>
                <a:cs typeface="+mn-lt"/>
              </a:rPr>
              <a:t>професията</a:t>
            </a:r>
            <a:r>
              <a:rPr lang="en-US" dirty="0">
                <a:ea typeface="+mn-lt"/>
                <a:cs typeface="+mn-lt"/>
              </a:rPr>
              <a:t> е </a:t>
            </a:r>
            <a:r>
              <a:rPr lang="en-US" dirty="0" err="1">
                <a:ea typeface="+mn-lt"/>
                <a:cs typeface="+mn-lt"/>
              </a:rPr>
              <a:t>по-механична</a:t>
            </a:r>
            <a:r>
              <a:rPr lang="en-US" dirty="0">
                <a:ea typeface="+mn-lt"/>
                <a:cs typeface="+mn-lt"/>
              </a:rPr>
              <a:t> и </a:t>
            </a:r>
            <a:r>
              <a:rPr lang="en-US" dirty="0" err="1">
                <a:ea typeface="+mn-lt"/>
                <a:cs typeface="+mn-lt"/>
              </a:rPr>
              <a:t>действията</a:t>
            </a:r>
            <a:r>
              <a:rPr lang="en-US" dirty="0">
                <a:ea typeface="+mn-lt"/>
                <a:cs typeface="+mn-lt"/>
              </a:rPr>
              <a:t> в </a:t>
            </a:r>
            <a:r>
              <a:rPr lang="en-US" dirty="0" err="1">
                <a:ea typeface="+mn-lt"/>
                <a:cs typeface="+mn-lt"/>
              </a:rPr>
              <a:t>нея</a:t>
            </a:r>
            <a:r>
              <a:rPr lang="en-US" dirty="0">
                <a:ea typeface="+mn-lt"/>
                <a:cs typeface="+mn-lt"/>
              </a:rPr>
              <a:t> </a:t>
            </a:r>
            <a:r>
              <a:rPr lang="en-US" dirty="0" err="1">
                <a:ea typeface="+mn-lt"/>
                <a:cs typeface="+mn-lt"/>
              </a:rPr>
              <a:t>се</a:t>
            </a:r>
            <a:r>
              <a:rPr lang="en-US" dirty="0">
                <a:ea typeface="+mn-lt"/>
                <a:cs typeface="+mn-lt"/>
              </a:rPr>
              <a:t> </a:t>
            </a:r>
            <a:r>
              <a:rPr lang="en-US" dirty="0" err="1">
                <a:ea typeface="+mn-lt"/>
                <a:cs typeface="+mn-lt"/>
              </a:rPr>
              <a:t>повтарят</a:t>
            </a:r>
            <a:r>
              <a:rPr lang="en-US" dirty="0">
                <a:ea typeface="+mn-lt"/>
                <a:cs typeface="+mn-lt"/>
              </a:rPr>
              <a:t>, </a:t>
            </a:r>
            <a:r>
              <a:rPr lang="en-US" dirty="0" err="1">
                <a:ea typeface="+mn-lt"/>
                <a:cs typeface="+mn-lt"/>
              </a:rPr>
              <a:t>толкова</a:t>
            </a:r>
            <a:r>
              <a:rPr lang="en-US" dirty="0">
                <a:ea typeface="+mn-lt"/>
                <a:cs typeface="+mn-lt"/>
              </a:rPr>
              <a:t> </a:t>
            </a:r>
            <a:r>
              <a:rPr lang="en-US" dirty="0" err="1">
                <a:ea typeface="+mn-lt"/>
                <a:cs typeface="+mn-lt"/>
              </a:rPr>
              <a:t>по-бързо</a:t>
            </a:r>
            <a:r>
              <a:rPr lang="en-US" dirty="0">
                <a:ea typeface="+mn-lt"/>
                <a:cs typeface="+mn-lt"/>
              </a:rPr>
              <a:t> </a:t>
            </a:r>
            <a:r>
              <a:rPr lang="en-US" dirty="0" err="1">
                <a:ea typeface="+mn-lt"/>
                <a:cs typeface="+mn-lt"/>
              </a:rPr>
              <a:t>тя</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бъде</a:t>
            </a:r>
            <a:r>
              <a:rPr lang="en-US" dirty="0">
                <a:ea typeface="+mn-lt"/>
                <a:cs typeface="+mn-lt"/>
              </a:rPr>
              <a:t> </a:t>
            </a:r>
            <a:r>
              <a:rPr lang="en-US" dirty="0" err="1">
                <a:ea typeface="+mn-lt"/>
                <a:cs typeface="+mn-lt"/>
              </a:rPr>
              <a:t>иззета</a:t>
            </a:r>
            <a:r>
              <a:rPr lang="en-US" dirty="0">
                <a:ea typeface="+mn-lt"/>
                <a:cs typeface="+mn-lt"/>
              </a:rPr>
              <a:t> </a:t>
            </a:r>
            <a:r>
              <a:rPr lang="en-US" dirty="0" err="1">
                <a:ea typeface="+mn-lt"/>
                <a:cs typeface="+mn-lt"/>
              </a:rPr>
              <a:t>от</a:t>
            </a:r>
            <a:r>
              <a:rPr lang="en-US" dirty="0">
                <a:ea typeface="+mn-lt"/>
                <a:cs typeface="+mn-lt"/>
              </a:rPr>
              <a:t> </a:t>
            </a:r>
            <a:r>
              <a:rPr lang="en-US" dirty="0" err="1">
                <a:ea typeface="+mn-lt"/>
                <a:cs typeface="+mn-lt"/>
              </a:rPr>
              <a:t>роботите</a:t>
            </a:r>
            <a:r>
              <a:rPr lang="en-US" dirty="0">
                <a:ea typeface="+mn-lt"/>
                <a:cs typeface="+mn-lt"/>
              </a:rPr>
              <a:t>.</a:t>
            </a:r>
            <a:br>
              <a:rPr lang="en-US" dirty="0">
                <a:ea typeface="+mn-lt"/>
                <a:cs typeface="+mn-lt"/>
              </a:rPr>
            </a:br>
            <a:r>
              <a:rPr lang="en-US" dirty="0" err="1">
                <a:ea typeface="+mn-lt"/>
                <a:cs typeface="+mn-lt"/>
              </a:rPr>
              <a:t>Например</a:t>
            </a:r>
            <a:r>
              <a:rPr lang="en-US" dirty="0">
                <a:ea typeface="+mn-lt"/>
                <a:cs typeface="+mn-lt"/>
              </a:rPr>
              <a:t> в </a:t>
            </a:r>
            <a:r>
              <a:rPr lang="en-US" dirty="0" err="1">
                <a:ea typeface="+mn-lt"/>
                <a:cs typeface="+mn-lt"/>
              </a:rPr>
              <a:t>Китай</a:t>
            </a:r>
            <a:r>
              <a:rPr lang="en-US" dirty="0">
                <a:ea typeface="+mn-lt"/>
                <a:cs typeface="+mn-lt"/>
              </a:rPr>
              <a:t> </a:t>
            </a:r>
            <a:r>
              <a:rPr lang="en-US" dirty="0" err="1">
                <a:ea typeface="+mn-lt"/>
                <a:cs typeface="+mn-lt"/>
              </a:rPr>
              <a:t>има</a:t>
            </a:r>
            <a:r>
              <a:rPr lang="en-US" dirty="0">
                <a:ea typeface="+mn-lt"/>
                <a:cs typeface="+mn-lt"/>
              </a:rPr>
              <a:t> </a:t>
            </a:r>
            <a:r>
              <a:rPr lang="en-US" dirty="0" err="1">
                <a:ea typeface="+mn-lt"/>
                <a:cs typeface="+mn-lt"/>
              </a:rPr>
              <a:t>фабрики</a:t>
            </a:r>
            <a:r>
              <a:rPr lang="en-US" dirty="0">
                <a:ea typeface="+mn-lt"/>
                <a:cs typeface="+mn-lt"/>
              </a:rPr>
              <a:t>, </a:t>
            </a:r>
            <a:r>
              <a:rPr lang="en-US" dirty="0" err="1">
                <a:ea typeface="+mn-lt"/>
                <a:cs typeface="+mn-lt"/>
              </a:rPr>
              <a:t>които</a:t>
            </a:r>
            <a:r>
              <a:rPr lang="en-US" dirty="0">
                <a:ea typeface="+mn-lt"/>
                <a:cs typeface="+mn-lt"/>
              </a:rPr>
              <a:t> </a:t>
            </a:r>
            <a:r>
              <a:rPr lang="en-US" dirty="0" err="1">
                <a:ea typeface="+mn-lt"/>
                <a:cs typeface="+mn-lt"/>
              </a:rPr>
              <a:t>са</a:t>
            </a:r>
            <a:r>
              <a:rPr lang="en-US" dirty="0">
                <a:ea typeface="+mn-lt"/>
                <a:cs typeface="+mn-lt"/>
              </a:rPr>
              <a:t> </a:t>
            </a:r>
            <a:r>
              <a:rPr lang="en-US" dirty="0" err="1">
                <a:ea typeface="+mn-lt"/>
                <a:cs typeface="+mn-lt"/>
              </a:rPr>
              <a:t>напълно</a:t>
            </a:r>
            <a:r>
              <a:rPr lang="en-US" dirty="0">
                <a:ea typeface="+mn-lt"/>
                <a:cs typeface="+mn-lt"/>
              </a:rPr>
              <a:t> </a:t>
            </a:r>
            <a:r>
              <a:rPr lang="en-US" dirty="0" err="1">
                <a:ea typeface="+mn-lt"/>
                <a:cs typeface="+mn-lt"/>
              </a:rPr>
              <a:t>роботизирани</a:t>
            </a:r>
            <a:r>
              <a:rPr lang="en-US" dirty="0">
                <a:ea typeface="+mn-lt"/>
                <a:cs typeface="+mn-lt"/>
              </a:rPr>
              <a:t>. И </a:t>
            </a:r>
            <a:r>
              <a:rPr lang="en-US" dirty="0" err="1">
                <a:ea typeface="+mn-lt"/>
                <a:cs typeface="+mn-lt"/>
              </a:rPr>
              <a:t>ето</a:t>
            </a:r>
            <a:r>
              <a:rPr lang="en-US" dirty="0">
                <a:ea typeface="+mn-lt"/>
                <a:cs typeface="+mn-lt"/>
              </a:rPr>
              <a:t> </a:t>
            </a:r>
            <a:r>
              <a:rPr lang="en-US" dirty="0" err="1">
                <a:ea typeface="+mn-lt"/>
                <a:cs typeface="+mn-lt"/>
              </a:rPr>
              <a:t>така</a:t>
            </a:r>
            <a:r>
              <a:rPr lang="en-US" dirty="0">
                <a:ea typeface="+mn-lt"/>
                <a:cs typeface="+mn-lt"/>
              </a:rPr>
              <a:t>, с </a:t>
            </a:r>
            <a:r>
              <a:rPr lang="en-US" dirty="0" err="1">
                <a:ea typeface="+mn-lt"/>
                <a:cs typeface="+mn-lt"/>
              </a:rPr>
              <a:t>едно</a:t>
            </a:r>
            <a:r>
              <a:rPr lang="en-US" dirty="0">
                <a:ea typeface="+mn-lt"/>
                <a:cs typeface="+mn-lt"/>
              </a:rPr>
              <a:t> </a:t>
            </a:r>
            <a:r>
              <a:rPr lang="en-US" dirty="0" err="1">
                <a:ea typeface="+mn-lt"/>
                <a:cs typeface="+mn-lt"/>
              </a:rPr>
              <a:t>махване</a:t>
            </a:r>
            <a:r>
              <a:rPr lang="en-US" dirty="0">
                <a:ea typeface="+mn-lt"/>
                <a:cs typeface="+mn-lt"/>
              </a:rPr>
              <a:t> </a:t>
            </a:r>
            <a:r>
              <a:rPr lang="en-US" dirty="0" err="1">
                <a:ea typeface="+mn-lt"/>
                <a:cs typeface="+mn-lt"/>
              </a:rPr>
              <a:t>на</a:t>
            </a:r>
            <a:r>
              <a:rPr lang="en-US" dirty="0">
                <a:ea typeface="+mn-lt"/>
                <a:cs typeface="+mn-lt"/>
              </a:rPr>
              <a:t> </a:t>
            </a:r>
            <a:r>
              <a:rPr lang="en-US" dirty="0" err="1">
                <a:ea typeface="+mn-lt"/>
                <a:cs typeface="+mn-lt"/>
              </a:rPr>
              <a:t>ръка</a:t>
            </a:r>
            <a:r>
              <a:rPr lang="en-US" dirty="0">
                <a:ea typeface="+mn-lt"/>
                <a:cs typeface="+mn-lt"/>
              </a:rPr>
              <a:t>, 750 </a:t>
            </a:r>
            <a:r>
              <a:rPr lang="en-US" dirty="0" err="1">
                <a:ea typeface="+mn-lt"/>
                <a:cs typeface="+mn-lt"/>
              </a:rPr>
              <a:t>човека</a:t>
            </a:r>
            <a:r>
              <a:rPr lang="en-US" dirty="0">
                <a:ea typeface="+mn-lt"/>
                <a:cs typeface="+mn-lt"/>
              </a:rPr>
              <a:t> </a:t>
            </a:r>
            <a:r>
              <a:rPr lang="en-US" dirty="0" err="1">
                <a:ea typeface="+mn-lt"/>
                <a:cs typeface="+mn-lt"/>
              </a:rPr>
              <a:t>за</a:t>
            </a:r>
            <a:r>
              <a:rPr lang="en-US" dirty="0">
                <a:ea typeface="+mn-lt"/>
                <a:cs typeface="+mn-lt"/>
              </a:rPr>
              <a:t> </a:t>
            </a:r>
            <a:r>
              <a:rPr lang="en-US" dirty="0" err="1">
                <a:ea typeface="+mn-lt"/>
                <a:cs typeface="+mn-lt"/>
              </a:rPr>
              <a:t>няколко</a:t>
            </a:r>
            <a:r>
              <a:rPr lang="en-US" dirty="0">
                <a:ea typeface="+mn-lt"/>
                <a:cs typeface="+mn-lt"/>
              </a:rPr>
              <a:t> </a:t>
            </a:r>
            <a:r>
              <a:rPr lang="en-US" dirty="0" err="1">
                <a:ea typeface="+mn-lt"/>
                <a:cs typeface="+mn-lt"/>
              </a:rPr>
              <a:t>часа</a:t>
            </a:r>
            <a:r>
              <a:rPr lang="en-US" dirty="0">
                <a:ea typeface="+mn-lt"/>
                <a:cs typeface="+mn-lt"/>
              </a:rPr>
              <a:t> </a:t>
            </a:r>
            <a:r>
              <a:rPr lang="en-US" dirty="0" err="1">
                <a:ea typeface="+mn-lt"/>
                <a:cs typeface="+mn-lt"/>
              </a:rPr>
              <a:t>губят</a:t>
            </a:r>
            <a:r>
              <a:rPr lang="en-US" dirty="0">
                <a:ea typeface="+mn-lt"/>
                <a:cs typeface="+mn-lt"/>
              </a:rPr>
              <a:t> </a:t>
            </a:r>
            <a:r>
              <a:rPr lang="en-US" dirty="0" err="1">
                <a:ea typeface="+mn-lt"/>
                <a:cs typeface="+mn-lt"/>
              </a:rPr>
              <a:t>работата</a:t>
            </a:r>
            <a:r>
              <a:rPr lang="en-US" dirty="0">
                <a:ea typeface="+mn-lt"/>
                <a:cs typeface="+mn-lt"/>
              </a:rPr>
              <a:t> </a:t>
            </a:r>
            <a:r>
              <a:rPr lang="en-US" dirty="0" err="1">
                <a:ea typeface="+mn-lt"/>
                <a:cs typeface="+mn-lt"/>
              </a:rPr>
              <a:t>си</a:t>
            </a:r>
            <a:r>
              <a:rPr lang="en-US" dirty="0">
                <a:ea typeface="+mn-lt"/>
                <a:cs typeface="+mn-lt"/>
              </a:rPr>
              <a:t>.</a:t>
            </a:r>
            <a:endParaRPr lang="en-US" dirty="0"/>
          </a:p>
          <a:p>
            <a:r>
              <a:rPr lang="en-US" dirty="0">
                <a:ea typeface="+mn-lt"/>
                <a:cs typeface="+mn-lt"/>
              </a:rPr>
              <a:t>В </a:t>
            </a:r>
            <a:r>
              <a:rPr lang="en-US" dirty="0" err="1">
                <a:ea typeface="+mn-lt"/>
                <a:cs typeface="+mn-lt"/>
              </a:rPr>
              <a:t>близкото</a:t>
            </a:r>
            <a:r>
              <a:rPr lang="en-US" dirty="0">
                <a:ea typeface="+mn-lt"/>
                <a:cs typeface="+mn-lt"/>
              </a:rPr>
              <a:t> </a:t>
            </a:r>
            <a:r>
              <a:rPr lang="en-US" dirty="0" err="1">
                <a:ea typeface="+mn-lt"/>
                <a:cs typeface="+mn-lt"/>
              </a:rPr>
              <a:t>бъдеще</a:t>
            </a:r>
            <a:r>
              <a:rPr lang="en-US" dirty="0">
                <a:ea typeface="+mn-lt"/>
                <a:cs typeface="+mn-lt"/>
              </a:rPr>
              <a:t> </a:t>
            </a:r>
            <a:r>
              <a:rPr lang="en-US" dirty="0" err="1">
                <a:ea typeface="+mn-lt"/>
                <a:cs typeface="+mn-lt"/>
              </a:rPr>
              <a:t>от</a:t>
            </a:r>
            <a:r>
              <a:rPr lang="en-US" dirty="0">
                <a:ea typeface="+mn-lt"/>
                <a:cs typeface="+mn-lt"/>
              </a:rPr>
              <a:t> </a:t>
            </a:r>
            <a:r>
              <a:rPr lang="en-US" dirty="0" err="1">
                <a:ea typeface="+mn-lt"/>
                <a:cs typeface="+mn-lt"/>
              </a:rPr>
              <a:t>роботи</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бъдат</a:t>
            </a:r>
            <a:r>
              <a:rPr lang="en-US" dirty="0">
                <a:ea typeface="+mn-lt"/>
                <a:cs typeface="+mn-lt"/>
              </a:rPr>
              <a:t> </a:t>
            </a:r>
            <a:r>
              <a:rPr lang="en-US" dirty="0" err="1">
                <a:ea typeface="+mn-lt"/>
                <a:cs typeface="+mn-lt"/>
              </a:rPr>
              <a:t>заменени</a:t>
            </a:r>
            <a:r>
              <a:rPr lang="en-US" dirty="0">
                <a:ea typeface="+mn-lt"/>
                <a:cs typeface="+mn-lt"/>
              </a:rPr>
              <a:t> </a:t>
            </a:r>
            <a:r>
              <a:rPr lang="en-US" dirty="0" err="1">
                <a:ea typeface="+mn-lt"/>
                <a:cs typeface="+mn-lt"/>
              </a:rPr>
              <a:t>продавачите</a:t>
            </a:r>
            <a:r>
              <a:rPr lang="en-US" dirty="0">
                <a:ea typeface="+mn-lt"/>
                <a:cs typeface="+mn-lt"/>
              </a:rPr>
              <a:t>, </a:t>
            </a:r>
            <a:r>
              <a:rPr lang="en-US" dirty="0" err="1">
                <a:ea typeface="+mn-lt"/>
                <a:cs typeface="+mn-lt"/>
              </a:rPr>
              <a:t>шофьорите</a:t>
            </a:r>
            <a:r>
              <a:rPr lang="en-US" dirty="0">
                <a:ea typeface="+mn-lt"/>
                <a:cs typeface="+mn-lt"/>
              </a:rPr>
              <a:t> и </a:t>
            </a:r>
            <a:r>
              <a:rPr lang="en-US" dirty="0" err="1">
                <a:ea typeface="+mn-lt"/>
                <a:cs typeface="+mn-lt"/>
              </a:rPr>
              <a:t>дори</a:t>
            </a:r>
            <a:r>
              <a:rPr lang="en-US" dirty="0">
                <a:ea typeface="+mn-lt"/>
                <a:cs typeface="+mn-lt"/>
              </a:rPr>
              <a:t> </a:t>
            </a:r>
            <a:r>
              <a:rPr lang="en-US" dirty="0" err="1">
                <a:ea typeface="+mn-lt"/>
                <a:cs typeface="+mn-lt"/>
              </a:rPr>
              <a:t>журналистите</a:t>
            </a:r>
            <a:r>
              <a:rPr lang="en-US" dirty="0">
                <a:ea typeface="+mn-lt"/>
                <a:cs typeface="+mn-lt"/>
              </a:rPr>
              <a:t>. </a:t>
            </a:r>
            <a:r>
              <a:rPr lang="en-US" dirty="0" err="1">
                <a:ea typeface="+mn-lt"/>
                <a:cs typeface="+mn-lt"/>
              </a:rPr>
              <a:t>Затова</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се</a:t>
            </a:r>
            <a:r>
              <a:rPr lang="en-US" dirty="0">
                <a:ea typeface="+mn-lt"/>
                <a:cs typeface="+mn-lt"/>
              </a:rPr>
              <a:t> </a:t>
            </a:r>
            <a:r>
              <a:rPr lang="en-US" dirty="0" err="1">
                <a:ea typeface="+mn-lt"/>
                <a:cs typeface="+mn-lt"/>
              </a:rPr>
              <a:t>търсят</a:t>
            </a:r>
            <a:r>
              <a:rPr lang="en-US" dirty="0">
                <a:ea typeface="+mn-lt"/>
                <a:cs typeface="+mn-lt"/>
              </a:rPr>
              <a:t> </a:t>
            </a:r>
            <a:r>
              <a:rPr lang="en-US" dirty="0" err="1">
                <a:ea typeface="+mn-lt"/>
                <a:cs typeface="+mn-lt"/>
              </a:rPr>
              <a:t>тези</a:t>
            </a:r>
            <a:r>
              <a:rPr lang="en-US" dirty="0">
                <a:ea typeface="+mn-lt"/>
                <a:cs typeface="+mn-lt"/>
              </a:rPr>
              <a:t>, </a:t>
            </a:r>
            <a:r>
              <a:rPr lang="en-US" dirty="0" err="1">
                <a:ea typeface="+mn-lt"/>
                <a:cs typeface="+mn-lt"/>
              </a:rPr>
              <a:t>които</a:t>
            </a:r>
            <a:r>
              <a:rPr lang="en-US" dirty="0">
                <a:ea typeface="+mn-lt"/>
                <a:cs typeface="+mn-lt"/>
              </a:rPr>
              <a:t> </a:t>
            </a:r>
            <a:r>
              <a:rPr lang="en-US" dirty="0" err="1">
                <a:ea typeface="+mn-lt"/>
                <a:cs typeface="+mn-lt"/>
              </a:rPr>
              <a:t>могат</a:t>
            </a:r>
            <a:r>
              <a:rPr lang="en-US" dirty="0">
                <a:ea typeface="+mn-lt"/>
                <a:cs typeface="+mn-lt"/>
              </a:rPr>
              <a:t> </a:t>
            </a:r>
            <a:r>
              <a:rPr lang="en-US" dirty="0" err="1">
                <a:ea typeface="+mn-lt"/>
                <a:cs typeface="+mn-lt"/>
              </a:rPr>
              <a:t>да</a:t>
            </a:r>
            <a:r>
              <a:rPr lang="en-US" dirty="0">
                <a:ea typeface="+mn-lt"/>
                <a:cs typeface="+mn-lt"/>
              </a:rPr>
              <a:t> </a:t>
            </a:r>
            <a:r>
              <a:rPr lang="en-US" dirty="0" err="1">
                <a:ea typeface="+mn-lt"/>
                <a:cs typeface="+mn-lt"/>
              </a:rPr>
              <a:t>създадат</a:t>
            </a:r>
            <a:r>
              <a:rPr lang="en-US" dirty="0">
                <a:ea typeface="+mn-lt"/>
                <a:cs typeface="+mn-lt"/>
              </a:rPr>
              <a:t> </a:t>
            </a:r>
            <a:r>
              <a:rPr lang="en-US" dirty="0" err="1">
                <a:ea typeface="+mn-lt"/>
                <a:cs typeface="+mn-lt"/>
              </a:rPr>
              <a:t>такъв</a:t>
            </a:r>
            <a:r>
              <a:rPr lang="en-US" dirty="0">
                <a:ea typeface="+mn-lt"/>
                <a:cs typeface="+mn-lt"/>
              </a:rPr>
              <a:t> </a:t>
            </a:r>
            <a:r>
              <a:rPr lang="en-US" dirty="0" err="1">
                <a:ea typeface="+mn-lt"/>
                <a:cs typeface="+mn-lt"/>
              </a:rPr>
              <a:t>робот</a:t>
            </a:r>
            <a:r>
              <a:rPr lang="en-US" dirty="0">
                <a:ea typeface="+mn-lt"/>
                <a:cs typeface="+mn-lt"/>
              </a:rPr>
              <a:t>. </a:t>
            </a:r>
            <a:r>
              <a:rPr lang="en-US" dirty="0" err="1">
                <a:ea typeface="+mn-lt"/>
                <a:cs typeface="+mn-lt"/>
              </a:rPr>
              <a:t>Подводни</a:t>
            </a:r>
            <a:r>
              <a:rPr lang="en-US" dirty="0">
                <a:ea typeface="+mn-lt"/>
                <a:cs typeface="+mn-lt"/>
              </a:rPr>
              <a:t> </a:t>
            </a:r>
            <a:r>
              <a:rPr lang="en-US" dirty="0" err="1">
                <a:ea typeface="+mn-lt"/>
                <a:cs typeface="+mn-lt"/>
              </a:rPr>
              <a:t>тунели</a:t>
            </a:r>
            <a:r>
              <a:rPr lang="en-US" dirty="0">
                <a:ea typeface="+mn-lt"/>
                <a:cs typeface="+mn-lt"/>
              </a:rPr>
              <a:t>, </a:t>
            </a:r>
            <a:r>
              <a:rPr lang="en-US" dirty="0" err="1">
                <a:ea typeface="+mn-lt"/>
                <a:cs typeface="+mn-lt"/>
              </a:rPr>
              <a:t>летящи</a:t>
            </a:r>
            <a:r>
              <a:rPr lang="en-US" dirty="0">
                <a:ea typeface="+mn-lt"/>
                <a:cs typeface="+mn-lt"/>
              </a:rPr>
              <a:t> </a:t>
            </a:r>
            <a:r>
              <a:rPr lang="en-US" dirty="0" err="1">
                <a:ea typeface="+mn-lt"/>
                <a:cs typeface="+mn-lt"/>
              </a:rPr>
              <a:t>коли</a:t>
            </a:r>
            <a:r>
              <a:rPr lang="en-US" dirty="0">
                <a:ea typeface="+mn-lt"/>
                <a:cs typeface="+mn-lt"/>
              </a:rPr>
              <a:t>, </a:t>
            </a:r>
            <a:r>
              <a:rPr lang="en-US" dirty="0" err="1">
                <a:ea typeface="+mn-lt"/>
                <a:cs typeface="+mn-lt"/>
              </a:rPr>
              <a:t>нестандартни</a:t>
            </a:r>
            <a:r>
              <a:rPr lang="en-US" dirty="0">
                <a:ea typeface="+mn-lt"/>
                <a:cs typeface="+mn-lt"/>
              </a:rPr>
              <a:t> </a:t>
            </a:r>
            <a:r>
              <a:rPr lang="en-US" dirty="0" err="1">
                <a:ea typeface="+mn-lt"/>
                <a:cs typeface="+mn-lt"/>
              </a:rPr>
              <a:t>горива</a:t>
            </a:r>
            <a:r>
              <a:rPr lang="en-US" dirty="0">
                <a:ea typeface="+mn-lt"/>
                <a:cs typeface="+mn-lt"/>
              </a:rPr>
              <a:t> – </a:t>
            </a:r>
            <a:r>
              <a:rPr lang="en-US" dirty="0" err="1">
                <a:ea typeface="+mn-lt"/>
                <a:cs typeface="+mn-lt"/>
              </a:rPr>
              <a:t>това</a:t>
            </a:r>
            <a:r>
              <a:rPr lang="en-US" dirty="0">
                <a:ea typeface="+mn-lt"/>
                <a:cs typeface="+mn-lt"/>
              </a:rPr>
              <a:t> </a:t>
            </a:r>
            <a:r>
              <a:rPr lang="en-US" dirty="0" err="1">
                <a:ea typeface="+mn-lt"/>
                <a:cs typeface="+mn-lt"/>
              </a:rPr>
              <a:t>вече</a:t>
            </a:r>
            <a:r>
              <a:rPr lang="en-US" dirty="0">
                <a:ea typeface="+mn-lt"/>
                <a:cs typeface="+mn-lt"/>
              </a:rPr>
              <a:t> е </a:t>
            </a:r>
            <a:r>
              <a:rPr lang="en-US" dirty="0" err="1">
                <a:ea typeface="+mn-lt"/>
                <a:cs typeface="+mn-lt"/>
              </a:rPr>
              <a:t>реалност</a:t>
            </a:r>
            <a:r>
              <a:rPr lang="en-US" dirty="0">
                <a:ea typeface="+mn-lt"/>
                <a:cs typeface="+mn-lt"/>
              </a:rPr>
              <a:t>, </a:t>
            </a:r>
            <a:r>
              <a:rPr lang="en-US" dirty="0" err="1">
                <a:ea typeface="+mn-lt"/>
                <a:cs typeface="+mn-lt"/>
              </a:rPr>
              <a:t>за</a:t>
            </a:r>
            <a:r>
              <a:rPr lang="en-US" dirty="0">
                <a:ea typeface="+mn-lt"/>
                <a:cs typeface="+mn-lt"/>
              </a:rPr>
              <a:t> </a:t>
            </a:r>
            <a:r>
              <a:rPr lang="en-US" dirty="0" err="1">
                <a:ea typeface="+mn-lt"/>
                <a:cs typeface="+mn-lt"/>
              </a:rPr>
              <a:t>развитието</a:t>
            </a:r>
            <a:r>
              <a:rPr lang="en-US" dirty="0">
                <a:ea typeface="+mn-lt"/>
                <a:cs typeface="+mn-lt"/>
              </a:rPr>
              <a:t> </a:t>
            </a:r>
            <a:r>
              <a:rPr lang="en-US" dirty="0" err="1">
                <a:ea typeface="+mn-lt"/>
                <a:cs typeface="+mn-lt"/>
              </a:rPr>
              <a:t>на</a:t>
            </a:r>
            <a:r>
              <a:rPr lang="en-US" dirty="0">
                <a:ea typeface="+mn-lt"/>
                <a:cs typeface="+mn-lt"/>
              </a:rPr>
              <a:t> </a:t>
            </a:r>
            <a:r>
              <a:rPr lang="en-US" dirty="0" err="1">
                <a:ea typeface="+mn-lt"/>
                <a:cs typeface="+mn-lt"/>
              </a:rPr>
              <a:t>която</a:t>
            </a:r>
            <a:r>
              <a:rPr lang="en-US" dirty="0">
                <a:ea typeface="+mn-lt"/>
                <a:cs typeface="+mn-lt"/>
              </a:rPr>
              <a:t> </a:t>
            </a:r>
            <a:r>
              <a:rPr lang="en-US" dirty="0" err="1">
                <a:ea typeface="+mn-lt"/>
                <a:cs typeface="+mn-lt"/>
              </a:rPr>
              <a:t>са</a:t>
            </a:r>
            <a:r>
              <a:rPr lang="en-US" dirty="0">
                <a:ea typeface="+mn-lt"/>
                <a:cs typeface="+mn-lt"/>
              </a:rPr>
              <a:t> </a:t>
            </a:r>
            <a:r>
              <a:rPr lang="en-US" dirty="0" err="1">
                <a:ea typeface="+mn-lt"/>
                <a:cs typeface="+mn-lt"/>
              </a:rPr>
              <a:t>необходими</a:t>
            </a:r>
            <a:r>
              <a:rPr lang="en-US" dirty="0">
                <a:ea typeface="+mn-lt"/>
                <a:cs typeface="+mn-lt"/>
              </a:rPr>
              <a:t> </a:t>
            </a:r>
            <a:r>
              <a:rPr lang="en-US" dirty="0" err="1">
                <a:ea typeface="+mn-lt"/>
                <a:cs typeface="+mn-lt"/>
              </a:rPr>
              <a:t>професионалисти</a:t>
            </a:r>
            <a:r>
              <a:rPr lang="en-US" dirty="0">
                <a:ea typeface="+mn-lt"/>
                <a:cs typeface="+mn-lt"/>
              </a:rPr>
              <a:t>.</a:t>
            </a:r>
            <a:br>
              <a:rPr lang="en-US" dirty="0">
                <a:ea typeface="+mn-lt"/>
                <a:cs typeface="+mn-lt"/>
              </a:rPr>
            </a:br>
            <a:r>
              <a:rPr lang="en-US" dirty="0" err="1">
                <a:ea typeface="+mn-lt"/>
                <a:cs typeface="+mn-lt"/>
              </a:rPr>
              <a:t>За</a:t>
            </a:r>
            <a:r>
              <a:rPr lang="en-US" dirty="0">
                <a:ea typeface="+mn-lt"/>
                <a:cs typeface="+mn-lt"/>
              </a:rPr>
              <a:t> </a:t>
            </a:r>
            <a:r>
              <a:rPr lang="en-US" dirty="0" err="1">
                <a:ea typeface="+mn-lt"/>
                <a:cs typeface="+mn-lt"/>
              </a:rPr>
              <a:t>станеш</a:t>
            </a:r>
            <a:r>
              <a:rPr lang="en-US" dirty="0">
                <a:ea typeface="+mn-lt"/>
                <a:cs typeface="+mn-lt"/>
              </a:rPr>
              <a:t> </a:t>
            </a:r>
            <a:r>
              <a:rPr lang="en-US" dirty="0" err="1">
                <a:ea typeface="+mn-lt"/>
                <a:cs typeface="+mn-lt"/>
              </a:rPr>
              <a:t>такъв</a:t>
            </a:r>
            <a:r>
              <a:rPr lang="en-US" dirty="0">
                <a:ea typeface="+mn-lt"/>
                <a:cs typeface="+mn-lt"/>
              </a:rPr>
              <a:t> </a:t>
            </a:r>
            <a:r>
              <a:rPr lang="en-US" dirty="0" err="1">
                <a:ea typeface="+mn-lt"/>
                <a:cs typeface="+mn-lt"/>
              </a:rPr>
              <a:t>специалист</a:t>
            </a:r>
            <a:r>
              <a:rPr lang="en-US" dirty="0">
                <a:ea typeface="+mn-lt"/>
                <a:cs typeface="+mn-lt"/>
              </a:rPr>
              <a:t>, </a:t>
            </a:r>
            <a:r>
              <a:rPr lang="en-US" dirty="0" err="1">
                <a:ea typeface="+mn-lt"/>
                <a:cs typeface="+mn-lt"/>
              </a:rPr>
              <a:t>ти</a:t>
            </a:r>
            <a:r>
              <a:rPr lang="en-US" dirty="0">
                <a:ea typeface="+mn-lt"/>
                <a:cs typeface="+mn-lt"/>
              </a:rPr>
              <a:t> </a:t>
            </a:r>
            <a:r>
              <a:rPr lang="en-US" dirty="0" err="1">
                <a:ea typeface="+mn-lt"/>
                <a:cs typeface="+mn-lt"/>
              </a:rPr>
              <a:t>трябва</a:t>
            </a:r>
            <a:r>
              <a:rPr lang="en-US" dirty="0">
                <a:ea typeface="+mn-lt"/>
                <a:cs typeface="+mn-lt"/>
              </a:rPr>
              <a:t> </a:t>
            </a:r>
            <a:r>
              <a:rPr lang="en-US" dirty="0" err="1">
                <a:ea typeface="+mn-lt"/>
                <a:cs typeface="+mn-lt"/>
              </a:rPr>
              <a:t>да</a:t>
            </a:r>
            <a:r>
              <a:rPr lang="en-US" dirty="0">
                <a:ea typeface="+mn-lt"/>
                <a:cs typeface="+mn-lt"/>
              </a:rPr>
              <a:t> </a:t>
            </a:r>
            <a:r>
              <a:rPr lang="en-US" dirty="0" err="1">
                <a:ea typeface="+mn-lt"/>
                <a:cs typeface="+mn-lt"/>
              </a:rPr>
              <a:t>разбираш</a:t>
            </a:r>
            <a:r>
              <a:rPr lang="en-US" dirty="0">
                <a:ea typeface="+mn-lt"/>
                <a:cs typeface="+mn-lt"/>
              </a:rPr>
              <a:t> </a:t>
            </a:r>
            <a:r>
              <a:rPr lang="en-US" dirty="0" err="1">
                <a:ea typeface="+mn-lt"/>
                <a:cs typeface="+mn-lt"/>
              </a:rPr>
              <a:t>от</a:t>
            </a:r>
            <a:r>
              <a:rPr lang="en-US" dirty="0">
                <a:ea typeface="+mn-lt"/>
                <a:cs typeface="+mn-lt"/>
              </a:rPr>
              <a:t> </a:t>
            </a:r>
            <a:r>
              <a:rPr lang="en-US" dirty="0" err="1">
                <a:ea typeface="+mn-lt"/>
                <a:cs typeface="+mn-lt"/>
              </a:rPr>
              <a:t>автоматизирани</a:t>
            </a:r>
            <a:r>
              <a:rPr lang="en-US" dirty="0">
                <a:ea typeface="+mn-lt"/>
                <a:cs typeface="+mn-lt"/>
              </a:rPr>
              <a:t> </a:t>
            </a:r>
            <a:r>
              <a:rPr lang="en-US" dirty="0" err="1">
                <a:ea typeface="+mn-lt"/>
                <a:cs typeface="+mn-lt"/>
              </a:rPr>
              <a:t>системи</a:t>
            </a:r>
            <a:r>
              <a:rPr lang="en-US" dirty="0">
                <a:ea typeface="+mn-lt"/>
                <a:cs typeface="+mn-lt"/>
              </a:rPr>
              <a:t>, </a:t>
            </a:r>
            <a:r>
              <a:rPr lang="en-US" dirty="0" err="1">
                <a:ea typeface="+mn-lt"/>
                <a:cs typeface="+mn-lt"/>
              </a:rPr>
              <a:t>програмиране</a:t>
            </a:r>
            <a:r>
              <a:rPr lang="en-US" dirty="0">
                <a:ea typeface="+mn-lt"/>
                <a:cs typeface="+mn-lt"/>
              </a:rPr>
              <a:t>, </a:t>
            </a:r>
            <a:r>
              <a:rPr lang="en-US" dirty="0" err="1">
                <a:ea typeface="+mn-lt"/>
                <a:cs typeface="+mn-lt"/>
              </a:rPr>
              <a:t>да</a:t>
            </a:r>
            <a:r>
              <a:rPr lang="en-US" dirty="0">
                <a:ea typeface="+mn-lt"/>
                <a:cs typeface="+mn-lt"/>
              </a:rPr>
              <a:t> </a:t>
            </a:r>
            <a:r>
              <a:rPr lang="en-US" dirty="0" err="1">
                <a:ea typeface="+mn-lt"/>
                <a:cs typeface="+mn-lt"/>
              </a:rPr>
              <a:t>не</a:t>
            </a:r>
            <a:r>
              <a:rPr lang="en-US" dirty="0">
                <a:ea typeface="+mn-lt"/>
                <a:cs typeface="+mn-lt"/>
              </a:rPr>
              <a:t> </a:t>
            </a:r>
            <a:r>
              <a:rPr lang="en-US" dirty="0" err="1">
                <a:ea typeface="+mn-lt"/>
                <a:cs typeface="+mn-lt"/>
              </a:rPr>
              <a:t>говорим</a:t>
            </a:r>
            <a:r>
              <a:rPr lang="en-US" dirty="0">
                <a:ea typeface="+mn-lt"/>
                <a:cs typeface="+mn-lt"/>
              </a:rPr>
              <a:t> </a:t>
            </a:r>
            <a:r>
              <a:rPr lang="en-US" dirty="0" err="1">
                <a:ea typeface="+mn-lt"/>
                <a:cs typeface="+mn-lt"/>
              </a:rPr>
              <a:t>за</a:t>
            </a:r>
            <a:r>
              <a:rPr lang="en-US" dirty="0">
                <a:ea typeface="+mn-lt"/>
                <a:cs typeface="+mn-lt"/>
              </a:rPr>
              <a:t> </a:t>
            </a:r>
            <a:r>
              <a:rPr lang="en-US" dirty="0" err="1">
                <a:ea typeface="+mn-lt"/>
                <a:cs typeface="+mn-lt"/>
              </a:rPr>
              <a:t>фундаментални</a:t>
            </a:r>
            <a:r>
              <a:rPr lang="en-US" dirty="0">
                <a:ea typeface="+mn-lt"/>
                <a:cs typeface="+mn-lt"/>
              </a:rPr>
              <a:t> </a:t>
            </a:r>
            <a:r>
              <a:rPr lang="en-US" dirty="0" err="1">
                <a:ea typeface="+mn-lt"/>
                <a:cs typeface="+mn-lt"/>
              </a:rPr>
              <a:t>знания</a:t>
            </a:r>
            <a:r>
              <a:rPr lang="en-US" dirty="0">
                <a:ea typeface="+mn-lt"/>
                <a:cs typeface="+mn-lt"/>
              </a:rPr>
              <a:t> в </a:t>
            </a:r>
            <a:r>
              <a:rPr lang="en-US" dirty="0" err="1">
                <a:ea typeface="+mn-lt"/>
                <a:cs typeface="+mn-lt"/>
              </a:rPr>
              <a:t>областта</a:t>
            </a:r>
            <a:r>
              <a:rPr lang="en-US" dirty="0">
                <a:ea typeface="+mn-lt"/>
                <a:cs typeface="+mn-lt"/>
              </a:rPr>
              <a:t> </a:t>
            </a:r>
            <a:r>
              <a:rPr lang="en-US" dirty="0" err="1">
                <a:ea typeface="+mn-lt"/>
                <a:cs typeface="+mn-lt"/>
              </a:rPr>
              <a:t>на</a:t>
            </a:r>
            <a:r>
              <a:rPr lang="en-US" dirty="0">
                <a:ea typeface="+mn-lt"/>
                <a:cs typeface="+mn-lt"/>
              </a:rPr>
              <a:t> </a:t>
            </a:r>
            <a:r>
              <a:rPr lang="en-US" dirty="0" err="1">
                <a:ea typeface="+mn-lt"/>
                <a:cs typeface="+mn-lt"/>
              </a:rPr>
              <a:t>физиката</a:t>
            </a:r>
            <a:r>
              <a:rPr lang="en-US" dirty="0">
                <a:ea typeface="+mn-lt"/>
                <a:cs typeface="+mn-lt"/>
              </a:rPr>
              <a:t>, </a:t>
            </a:r>
            <a:r>
              <a:rPr lang="en-US" dirty="0" err="1">
                <a:ea typeface="+mn-lt"/>
                <a:cs typeface="+mn-lt"/>
              </a:rPr>
              <a:t>механиката</a:t>
            </a:r>
            <a:r>
              <a:rPr lang="en-US" dirty="0">
                <a:ea typeface="+mn-lt"/>
                <a:cs typeface="+mn-lt"/>
              </a:rPr>
              <a:t> и </a:t>
            </a:r>
            <a:r>
              <a:rPr lang="en-US" dirty="0" err="1">
                <a:ea typeface="+mn-lt"/>
                <a:cs typeface="+mn-lt"/>
              </a:rPr>
              <a:t>електрониката</a:t>
            </a:r>
            <a:r>
              <a:rPr lang="en-US" dirty="0">
                <a:ea typeface="+mn-lt"/>
                <a:cs typeface="+mn-lt"/>
              </a:rPr>
              <a:t>.</a:t>
            </a:r>
            <a:endParaRPr lang="en-US" dirty="0"/>
          </a:p>
          <a:p>
            <a:endParaRPr lang="en-US" dirty="0"/>
          </a:p>
        </p:txBody>
      </p:sp>
      <p:pic>
        <p:nvPicPr>
          <p:cNvPr id="4" name="Picture 4" descr="A picture containing toy, table, small, sitting&#10;&#10;Description generated with very high confidence">
            <a:extLst>
              <a:ext uri="{FF2B5EF4-FFF2-40B4-BE49-F238E27FC236}">
                <a16:creationId xmlns="" xmlns:a16="http://schemas.microsoft.com/office/drawing/2014/main" id="{9CDE1309-4518-4208-91E9-28C47A536358}"/>
              </a:ext>
            </a:extLst>
          </p:cNvPr>
          <p:cNvPicPr>
            <a:picLocks noChangeAspect="1"/>
          </p:cNvPicPr>
          <p:nvPr/>
        </p:nvPicPr>
        <p:blipFill rotWithShape="1">
          <a:blip r:embed="rId2" cstate="print"/>
          <a:srcRect l="30862" r="33112"/>
          <a:stretch/>
        </p:blipFill>
        <p:spPr>
          <a:xfrm>
            <a:off x="7837371" y="237744"/>
            <a:ext cx="4124416" cy="6382512"/>
          </a:xfrm>
          <a:prstGeom prst="rect">
            <a:avLst/>
          </a:prstGeom>
        </p:spPr>
      </p:pic>
    </p:spTree>
    <p:extLst>
      <p:ext uri="{BB962C8B-B14F-4D97-AF65-F5344CB8AC3E}">
        <p14:creationId xmlns:p14="http://schemas.microsoft.com/office/powerpoint/2010/main" val="153066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 xmlns:a16="http://schemas.microsoft.com/office/drawing/2014/main" id="{282E2A95-1A08-4118-83C6-B1CA5648E0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6" name="Rectangle 49">
            <a:extLst>
              <a:ext uri="{FF2B5EF4-FFF2-40B4-BE49-F238E27FC236}">
                <a16:creationId xmlns="" xmlns:a16="http://schemas.microsoft.com/office/drawing/2014/main" id="{2FFEFC7E-85EE-4AC9-A351-FBEB13A1D6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 xmlns:a16="http://schemas.microsoft.com/office/drawing/2014/main" id="{CB2511BB-FC4C-45F3-94EB-661D6806C9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FB44D35-9AF6-4476-95DC-864769D57722}"/>
              </a:ext>
            </a:extLst>
          </p:cNvPr>
          <p:cNvSpPr>
            <a:spLocks noGrp="1"/>
          </p:cNvSpPr>
          <p:nvPr>
            <p:ph type="title"/>
          </p:nvPr>
        </p:nvSpPr>
        <p:spPr>
          <a:xfrm>
            <a:off x="557720" y="612843"/>
            <a:ext cx="2312480" cy="1499738"/>
          </a:xfrm>
        </p:spPr>
        <p:txBody>
          <a:bodyPr vert="horz" lIns="91440" tIns="45720" rIns="91440" bIns="45720" rtlCol="0" anchor="b">
            <a:normAutofit/>
          </a:bodyPr>
          <a:lstStyle/>
          <a:p>
            <a:r>
              <a:rPr lang="en-US" sz="2800"/>
              <a:t>1. ЛЕКАР</a:t>
            </a:r>
          </a:p>
        </p:txBody>
      </p:sp>
      <p:sp>
        <p:nvSpPr>
          <p:cNvPr id="4" name="TextBox 3">
            <a:extLst>
              <a:ext uri="{FF2B5EF4-FFF2-40B4-BE49-F238E27FC236}">
                <a16:creationId xmlns="" xmlns:a16="http://schemas.microsoft.com/office/drawing/2014/main" id="{E0278AF1-BBBB-4424-930A-58BE1A3528F2}"/>
              </a:ext>
            </a:extLst>
          </p:cNvPr>
          <p:cNvSpPr txBox="1"/>
          <p:nvPr/>
        </p:nvSpPr>
        <p:spPr>
          <a:xfrm>
            <a:off x="557720" y="2149813"/>
            <a:ext cx="2312479" cy="385419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a:lnSpc>
                <a:spcPct val="90000"/>
              </a:lnSpc>
              <a:spcAft>
                <a:spcPts val="600"/>
              </a:spcAft>
              <a:buClr>
                <a:schemeClr val="tx1">
                  <a:lumMod val="85000"/>
                  <a:lumOff val="15000"/>
                </a:schemeClr>
              </a:buClr>
              <a:buFont typeface="Garamond" pitchFamily="18" charset="0"/>
              <a:buChar char="◦"/>
            </a:pPr>
            <a:r>
              <a:rPr lang="en-US" sz="1100">
                <a:solidFill>
                  <a:schemeClr val="tx1">
                    <a:lumMod val="85000"/>
                    <a:lumOff val="15000"/>
                  </a:schemeClr>
                </a:solidFill>
              </a:rPr>
              <a:t>Ще ни попиташ: какво е новото тук? Лекарската професия е една от най-древните. Но методите и инструментите, с които съвсем скоро тези специалисти ще работят, идват от бъдещето.</a:t>
            </a:r>
            <a:br>
              <a:rPr lang="en-US" sz="1100">
                <a:solidFill>
                  <a:schemeClr val="tx1">
                    <a:lumMod val="85000"/>
                    <a:lumOff val="15000"/>
                  </a:schemeClr>
                </a:solidFill>
              </a:rPr>
            </a:br>
            <a:r>
              <a:rPr lang="en-US" sz="1100">
                <a:solidFill>
                  <a:schemeClr val="tx1">
                    <a:lumMod val="85000"/>
                    <a:lumOff val="15000"/>
                  </a:schemeClr>
                </a:solidFill>
              </a:rPr>
              <a:t>Дори сега вече има специалисти, които „отглеждат“ човешки органи, тъкани и кости. Това би позволило в бъдеще да се откажем от трансплантацията на човешки органи или използването на протези.</a:t>
            </a:r>
            <a:br>
              <a:rPr lang="en-US" sz="1100">
                <a:solidFill>
                  <a:schemeClr val="tx1">
                    <a:lumMod val="85000"/>
                    <a:lumOff val="15000"/>
                  </a:schemeClr>
                </a:solidFill>
              </a:rPr>
            </a:br>
            <a:r>
              <a:rPr lang="en-US" sz="1100">
                <a:solidFill>
                  <a:schemeClr val="tx1">
                    <a:lumMod val="85000"/>
                    <a:lumOff val="15000"/>
                  </a:schemeClr>
                </a:solidFill>
              </a:rPr>
              <a:t>На помощ идват изкуствените микроскопични помощници – нанороботите. Те ще бъдат внедрявани, за да търсят и отстраняват сложни заболявания. Такива роботи ще могат да „премахват“ вредни навици и негативни качества и точно обратно – да „посаждат“ положителен навик или знания. Например да „посадят“ в мозъка ти чужд език.</a:t>
            </a:r>
          </a:p>
        </p:txBody>
      </p:sp>
      <p:sp>
        <p:nvSpPr>
          <p:cNvPr id="54" name="Rectangle 53">
            <a:extLst>
              <a:ext uri="{FF2B5EF4-FFF2-40B4-BE49-F238E27FC236}">
                <a16:creationId xmlns="" xmlns:a16="http://schemas.microsoft.com/office/drawing/2014/main" id="{68DC0EC7-60EA-4BD3-BC04-D547DE1B28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3" name="Picture 4" descr="A person posing for the camera&#10;&#10;Description generated with very high confidence">
            <a:extLst>
              <a:ext uri="{FF2B5EF4-FFF2-40B4-BE49-F238E27FC236}">
                <a16:creationId xmlns="" xmlns:a16="http://schemas.microsoft.com/office/drawing/2014/main" id="{40AD76B0-A249-4BCA-9CA7-C03356FBC2A8}"/>
              </a:ext>
            </a:extLst>
          </p:cNvPr>
          <p:cNvPicPr>
            <a:picLocks noChangeAspect="1"/>
          </p:cNvPicPr>
          <p:nvPr/>
        </p:nvPicPr>
        <p:blipFill>
          <a:blip r:embed="rId2" cstate="print"/>
          <a:stretch>
            <a:fillRect/>
          </a:stretch>
        </p:blipFill>
        <p:spPr>
          <a:xfrm>
            <a:off x="4049422" y="1034965"/>
            <a:ext cx="7237877" cy="4816478"/>
          </a:xfrm>
          <a:prstGeom prst="rect">
            <a:avLst/>
          </a:prstGeom>
        </p:spPr>
      </p:pic>
    </p:spTree>
    <p:extLst>
      <p:ext uri="{BB962C8B-B14F-4D97-AF65-F5344CB8AC3E}">
        <p14:creationId xmlns:p14="http://schemas.microsoft.com/office/powerpoint/2010/main" val="27083829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2E3493C-9EE5-40C5-9902-4A0416374C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93C2DD8-0EC6-4B41-91E6-4A8E336AF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picture containing shirt&#10;&#10;Description generated with very high confidence">
            <a:extLst>
              <a:ext uri="{FF2B5EF4-FFF2-40B4-BE49-F238E27FC236}">
                <a16:creationId xmlns="" xmlns:a16="http://schemas.microsoft.com/office/drawing/2014/main" id="{4CEEC68E-9042-4958-B8BD-866002E1DD3C}"/>
              </a:ext>
            </a:extLst>
          </p:cNvPr>
          <p:cNvPicPr>
            <a:picLocks noChangeAspect="1"/>
          </p:cNvPicPr>
          <p:nvPr/>
        </p:nvPicPr>
        <p:blipFill rotWithShape="1">
          <a:blip r:embed="rId2" cstate="print"/>
          <a:srcRect r="11502" b="-2"/>
          <a:stretch/>
        </p:blipFill>
        <p:spPr>
          <a:xfrm>
            <a:off x="234696" y="237744"/>
            <a:ext cx="3996183" cy="6382512"/>
          </a:xfrm>
          <a:prstGeom prst="rect">
            <a:avLst/>
          </a:prstGeom>
        </p:spPr>
      </p:pic>
      <p:sp>
        <p:nvSpPr>
          <p:cNvPr id="13" name="Rectangle 12">
            <a:extLst>
              <a:ext uri="{FF2B5EF4-FFF2-40B4-BE49-F238E27FC236}">
                <a16:creationId xmlns="" xmlns:a16="http://schemas.microsoft.com/office/drawing/2014/main" id="{D5E3F933-FC69-4374-A35F-CF40365370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F3355BB0-1764-4DA1-B740-BBEEAC3DD75B}"/>
              </a:ext>
            </a:extLst>
          </p:cNvPr>
          <p:cNvSpPr>
            <a:spLocks noGrp="1"/>
          </p:cNvSpPr>
          <p:nvPr>
            <p:ph type="title"/>
          </p:nvPr>
        </p:nvSpPr>
        <p:spPr>
          <a:xfrm>
            <a:off x="4965192" y="642593"/>
            <a:ext cx="6280826" cy="1746504"/>
          </a:xfrm>
        </p:spPr>
        <p:txBody>
          <a:bodyPr vert="horz" lIns="91440" tIns="45720" rIns="91440" bIns="45720" rtlCol="0">
            <a:normAutofit/>
          </a:bodyPr>
          <a:lstStyle/>
          <a:p>
            <a:r>
              <a:rPr lang="en-US" sz="2300" b="1">
                <a:ea typeface="+mj-lt"/>
                <a:cs typeface="+mj-lt"/>
              </a:rPr>
              <a:t>Специалист по създаване на човешки органи</a:t>
            </a:r>
            <a:endParaRPr lang="en-US" sz="2300"/>
          </a:p>
        </p:txBody>
      </p:sp>
      <p:sp>
        <p:nvSpPr>
          <p:cNvPr id="3" name="Content Placeholder 2">
            <a:extLst>
              <a:ext uri="{FF2B5EF4-FFF2-40B4-BE49-F238E27FC236}">
                <a16:creationId xmlns="" xmlns:a16="http://schemas.microsoft.com/office/drawing/2014/main" id="{1B5219EF-08AF-4BE3-A426-C82B17C4C9EC}"/>
              </a:ext>
            </a:extLst>
          </p:cNvPr>
          <p:cNvSpPr>
            <a:spLocks noGrp="1"/>
          </p:cNvSpPr>
          <p:nvPr>
            <p:ph idx="1"/>
          </p:nvPr>
        </p:nvSpPr>
        <p:spPr>
          <a:xfrm>
            <a:off x="4965192" y="2386584"/>
            <a:ext cx="6280826" cy="3648456"/>
          </a:xfrm>
        </p:spPr>
        <p:txBody>
          <a:bodyPr vert="horz" lIns="91440" tIns="45720" rIns="91440" bIns="45720" rtlCol="0">
            <a:normAutofit/>
          </a:bodyPr>
          <a:lstStyle/>
          <a:p>
            <a:r>
              <a:rPr lang="en-US" b="1" dirty="0" err="1"/>
              <a:t>Специалист</a:t>
            </a:r>
            <a:r>
              <a:rPr lang="en-US" b="1" dirty="0"/>
              <a:t> </a:t>
            </a:r>
            <a:r>
              <a:rPr lang="en-US" b="1" dirty="0" err="1"/>
              <a:t>по</a:t>
            </a:r>
            <a:r>
              <a:rPr lang="en-US" b="1" dirty="0"/>
              <a:t> </a:t>
            </a:r>
            <a:r>
              <a:rPr lang="en-US" b="1" dirty="0" err="1"/>
              <a:t>създаване</a:t>
            </a:r>
            <a:r>
              <a:rPr lang="en-US" b="1" dirty="0"/>
              <a:t> </a:t>
            </a:r>
            <a:r>
              <a:rPr lang="en-US" b="1" dirty="0" err="1"/>
              <a:t>на</a:t>
            </a:r>
            <a:r>
              <a:rPr lang="en-US" b="1" dirty="0"/>
              <a:t> </a:t>
            </a:r>
            <a:r>
              <a:rPr lang="en-US" b="1" dirty="0" err="1"/>
              <a:t>човешки</a:t>
            </a:r>
            <a:r>
              <a:rPr lang="en-US" b="1" dirty="0"/>
              <a:t> </a:t>
            </a:r>
            <a:r>
              <a:rPr lang="en-US" b="1" dirty="0" err="1"/>
              <a:t>органи</a:t>
            </a:r>
            <a:r>
              <a:rPr lang="en-US" dirty="0"/>
              <a:t> – и </a:t>
            </a:r>
            <a:r>
              <a:rPr lang="en-US" dirty="0" err="1"/>
              <a:t>към</a:t>
            </a:r>
            <a:r>
              <a:rPr lang="en-US" dirty="0"/>
              <a:t> </a:t>
            </a:r>
            <a:r>
              <a:rPr lang="en-US" dirty="0" err="1"/>
              <a:t>края</a:t>
            </a:r>
            <a:r>
              <a:rPr lang="en-US" dirty="0"/>
              <a:t> </a:t>
            </a:r>
            <a:r>
              <a:rPr lang="en-US" dirty="0" err="1"/>
              <a:t>на</a:t>
            </a:r>
            <a:r>
              <a:rPr lang="en-US" dirty="0"/>
              <a:t> </a:t>
            </a:r>
            <a:r>
              <a:rPr lang="en-US" dirty="0" err="1"/>
              <a:t>класацията</a:t>
            </a:r>
            <a:r>
              <a:rPr lang="en-US" dirty="0"/>
              <a:t> </a:t>
            </a:r>
            <a:r>
              <a:rPr lang="en-US" dirty="0" err="1"/>
              <a:t>да</a:t>
            </a:r>
            <a:r>
              <a:rPr lang="en-US" dirty="0"/>
              <a:t> </a:t>
            </a:r>
            <a:r>
              <a:rPr lang="en-US" dirty="0" err="1"/>
              <a:t>завършим</a:t>
            </a:r>
            <a:r>
              <a:rPr lang="en-US" dirty="0"/>
              <a:t> с </a:t>
            </a:r>
            <a:r>
              <a:rPr lang="en-US" dirty="0" err="1"/>
              <a:t>едни</a:t>
            </a:r>
            <a:r>
              <a:rPr lang="en-US" dirty="0"/>
              <a:t> </a:t>
            </a:r>
            <a:r>
              <a:rPr lang="en-US" dirty="0" err="1"/>
              <a:t>наистина</a:t>
            </a:r>
            <a:r>
              <a:rPr lang="en-US" dirty="0"/>
              <a:t> </a:t>
            </a:r>
            <a:r>
              <a:rPr lang="en-US" dirty="0" err="1"/>
              <a:t>фантастични</a:t>
            </a:r>
            <a:r>
              <a:rPr lang="en-US" dirty="0"/>
              <a:t> </a:t>
            </a:r>
            <a:r>
              <a:rPr lang="en-US" dirty="0" err="1"/>
              <a:t>професии</a:t>
            </a:r>
            <a:r>
              <a:rPr lang="en-US" dirty="0"/>
              <a:t> </a:t>
            </a:r>
            <a:r>
              <a:rPr lang="en-US" dirty="0" err="1"/>
              <a:t>от</a:t>
            </a:r>
            <a:r>
              <a:rPr lang="en-US" dirty="0"/>
              <a:t> </a:t>
            </a:r>
            <a:r>
              <a:rPr lang="en-US" dirty="0" err="1"/>
              <a:t>бъдещето</a:t>
            </a:r>
            <a:r>
              <a:rPr lang="en-US" dirty="0"/>
              <a:t>, </a:t>
            </a:r>
            <a:r>
              <a:rPr lang="en-US" dirty="0" err="1"/>
              <a:t>които</a:t>
            </a:r>
            <a:r>
              <a:rPr lang="en-US" dirty="0"/>
              <a:t> </a:t>
            </a:r>
            <a:r>
              <a:rPr lang="en-US" dirty="0" err="1"/>
              <a:t>според</a:t>
            </a:r>
            <a:r>
              <a:rPr lang="en-US" dirty="0"/>
              <a:t> </a:t>
            </a:r>
            <a:r>
              <a:rPr lang="en-US" dirty="0" err="1"/>
              <a:t>анализатори</a:t>
            </a:r>
            <a:r>
              <a:rPr lang="en-US" dirty="0"/>
              <a:t> </a:t>
            </a:r>
            <a:r>
              <a:rPr lang="en-US" dirty="0" err="1"/>
              <a:t>на</a:t>
            </a:r>
            <a:r>
              <a:rPr lang="en-US" dirty="0"/>
              <a:t> </a:t>
            </a:r>
            <a:r>
              <a:rPr lang="en-US" dirty="0" err="1"/>
              <a:t>тенденциите</a:t>
            </a:r>
            <a:r>
              <a:rPr lang="en-US" dirty="0"/>
              <a:t> </a:t>
            </a:r>
            <a:r>
              <a:rPr lang="en-US" dirty="0" err="1"/>
              <a:t>наистина</a:t>
            </a:r>
            <a:r>
              <a:rPr lang="en-US" dirty="0"/>
              <a:t> </a:t>
            </a:r>
            <a:r>
              <a:rPr lang="en-US" dirty="0" err="1"/>
              <a:t>ще</a:t>
            </a:r>
            <a:r>
              <a:rPr lang="en-US" dirty="0"/>
              <a:t> </a:t>
            </a:r>
            <a:r>
              <a:rPr lang="en-US" dirty="0" err="1"/>
              <a:t>съществуват</a:t>
            </a:r>
            <a:r>
              <a:rPr lang="en-US" dirty="0"/>
              <a:t>. </a:t>
            </a:r>
            <a:r>
              <a:rPr lang="en-US" dirty="0" err="1"/>
              <a:t>Във</a:t>
            </a:r>
            <a:r>
              <a:rPr lang="en-US" dirty="0"/>
              <a:t> </a:t>
            </a:r>
            <a:r>
              <a:rPr lang="en-US" dirty="0" err="1"/>
              <a:t>връзка</a:t>
            </a:r>
            <a:r>
              <a:rPr lang="en-US" dirty="0"/>
              <a:t> с </a:t>
            </a:r>
            <a:r>
              <a:rPr lang="en-US" dirty="0" err="1"/>
              <a:t>увеличаването</a:t>
            </a:r>
            <a:r>
              <a:rPr lang="en-US" dirty="0"/>
              <a:t> </a:t>
            </a:r>
            <a:r>
              <a:rPr lang="en-US" dirty="0" err="1"/>
              <a:t>на</a:t>
            </a:r>
            <a:r>
              <a:rPr lang="en-US" dirty="0"/>
              <a:t> </a:t>
            </a:r>
            <a:r>
              <a:rPr lang="en-US" dirty="0" err="1"/>
              <a:t>трансплантациите</a:t>
            </a:r>
            <a:r>
              <a:rPr lang="en-US" dirty="0"/>
              <a:t> (</a:t>
            </a:r>
            <a:r>
              <a:rPr lang="en-US" dirty="0" err="1"/>
              <a:t>на</a:t>
            </a:r>
            <a:r>
              <a:rPr lang="en-US" dirty="0"/>
              <a:t> </a:t>
            </a:r>
            <a:r>
              <a:rPr lang="en-US" dirty="0" err="1"/>
              <a:t>всеки</a:t>
            </a:r>
            <a:r>
              <a:rPr lang="en-US" dirty="0"/>
              <a:t> 12 </a:t>
            </a:r>
            <a:r>
              <a:rPr lang="en-US" dirty="0" err="1"/>
              <a:t>минути</a:t>
            </a:r>
            <a:r>
              <a:rPr lang="en-US" dirty="0"/>
              <a:t> </a:t>
            </a:r>
            <a:r>
              <a:rPr lang="en-US" dirty="0" err="1"/>
              <a:t>се</a:t>
            </a:r>
            <a:r>
              <a:rPr lang="en-US" dirty="0"/>
              <a:t> </a:t>
            </a:r>
            <a:r>
              <a:rPr lang="en-US" dirty="0" err="1"/>
              <a:t>включва</a:t>
            </a:r>
            <a:r>
              <a:rPr lang="en-US" dirty="0"/>
              <a:t> </a:t>
            </a:r>
            <a:r>
              <a:rPr lang="en-US" dirty="0" err="1"/>
              <a:t>по</a:t>
            </a:r>
            <a:r>
              <a:rPr lang="en-US" dirty="0"/>
              <a:t> </a:t>
            </a:r>
            <a:r>
              <a:rPr lang="en-US" dirty="0" err="1"/>
              <a:t>още</a:t>
            </a:r>
            <a:r>
              <a:rPr lang="en-US" dirty="0"/>
              <a:t> </a:t>
            </a:r>
            <a:r>
              <a:rPr lang="en-US" dirty="0" err="1"/>
              <a:t>един</a:t>
            </a:r>
            <a:r>
              <a:rPr lang="en-US" dirty="0"/>
              <a:t> </a:t>
            </a:r>
            <a:r>
              <a:rPr lang="en-US" dirty="0" err="1"/>
              <a:t>човек</a:t>
            </a:r>
            <a:r>
              <a:rPr lang="en-US" dirty="0"/>
              <a:t>, </a:t>
            </a:r>
            <a:r>
              <a:rPr lang="en-US" dirty="0" err="1"/>
              <a:t>нуждаещ</a:t>
            </a:r>
            <a:r>
              <a:rPr lang="en-US" dirty="0"/>
              <a:t> </a:t>
            </a:r>
            <a:r>
              <a:rPr lang="en-US" dirty="0" err="1"/>
              <a:t>се</a:t>
            </a:r>
            <a:r>
              <a:rPr lang="en-US" dirty="0"/>
              <a:t> </a:t>
            </a:r>
            <a:r>
              <a:rPr lang="en-US" dirty="0" err="1"/>
              <a:t>от</a:t>
            </a:r>
            <a:r>
              <a:rPr lang="en-US" dirty="0"/>
              <a:t> </a:t>
            </a:r>
            <a:r>
              <a:rPr lang="en-US" dirty="0" err="1"/>
              <a:t>трансплантиране</a:t>
            </a:r>
            <a:r>
              <a:rPr lang="en-US" dirty="0"/>
              <a:t> </a:t>
            </a:r>
            <a:r>
              <a:rPr lang="en-US" dirty="0" err="1"/>
              <a:t>на</a:t>
            </a:r>
            <a:r>
              <a:rPr lang="en-US" dirty="0"/>
              <a:t> </a:t>
            </a:r>
            <a:r>
              <a:rPr lang="en-US" dirty="0" err="1"/>
              <a:t>орган</a:t>
            </a:r>
            <a:r>
              <a:rPr lang="en-US" dirty="0"/>
              <a:t>), и </a:t>
            </a:r>
            <a:r>
              <a:rPr lang="en-US" dirty="0" err="1"/>
              <a:t>съществуването</a:t>
            </a:r>
            <a:r>
              <a:rPr lang="en-US" dirty="0"/>
              <a:t> </a:t>
            </a:r>
            <a:r>
              <a:rPr lang="en-US" dirty="0" err="1"/>
              <a:t>на</a:t>
            </a:r>
            <a:r>
              <a:rPr lang="en-US" dirty="0"/>
              <a:t> “</a:t>
            </a:r>
            <a:r>
              <a:rPr lang="en-US" dirty="0" err="1"/>
              <a:t>черен</a:t>
            </a:r>
            <a:r>
              <a:rPr lang="en-US" dirty="0"/>
              <a:t> </a:t>
            </a:r>
            <a:r>
              <a:rPr lang="en-US" dirty="0" err="1"/>
              <a:t>пазар</a:t>
            </a:r>
            <a:r>
              <a:rPr lang="en-US" dirty="0"/>
              <a:t>”, </a:t>
            </a:r>
            <a:r>
              <a:rPr lang="en-US" dirty="0" err="1"/>
              <a:t>необходимостта</a:t>
            </a:r>
            <a:r>
              <a:rPr lang="en-US" dirty="0"/>
              <a:t> </a:t>
            </a:r>
            <a:r>
              <a:rPr lang="en-US" dirty="0" err="1"/>
              <a:t>от</a:t>
            </a:r>
            <a:r>
              <a:rPr lang="en-US" dirty="0"/>
              <a:t> </a:t>
            </a:r>
            <a:r>
              <a:rPr lang="en-US" dirty="0" err="1"/>
              <a:t>изкуствено</a:t>
            </a:r>
            <a:r>
              <a:rPr lang="en-US" dirty="0"/>
              <a:t> </a:t>
            </a:r>
            <a:r>
              <a:rPr lang="en-US" dirty="0" err="1"/>
              <a:t>създаване</a:t>
            </a:r>
            <a:r>
              <a:rPr lang="en-US" dirty="0"/>
              <a:t> </a:t>
            </a:r>
            <a:r>
              <a:rPr lang="en-US" dirty="0" err="1"/>
              <a:t>на</a:t>
            </a:r>
            <a:r>
              <a:rPr lang="en-US" dirty="0"/>
              <a:t> </a:t>
            </a:r>
            <a:r>
              <a:rPr lang="en-US" dirty="0" err="1"/>
              <a:t>органи</a:t>
            </a:r>
            <a:r>
              <a:rPr lang="en-US" dirty="0"/>
              <a:t> </a:t>
            </a:r>
            <a:r>
              <a:rPr lang="en-US" dirty="0" err="1"/>
              <a:t>от</a:t>
            </a:r>
            <a:r>
              <a:rPr lang="en-US" dirty="0"/>
              <a:t> </a:t>
            </a:r>
            <a:r>
              <a:rPr lang="en-US" dirty="0" err="1"/>
              <a:t>стволови</a:t>
            </a:r>
            <a:r>
              <a:rPr lang="en-US" dirty="0"/>
              <a:t> </a:t>
            </a:r>
            <a:r>
              <a:rPr lang="en-US" dirty="0" err="1"/>
              <a:t>клетки</a:t>
            </a:r>
            <a:r>
              <a:rPr lang="en-US" dirty="0"/>
              <a:t> и </a:t>
            </a:r>
            <a:r>
              <a:rPr lang="en-US" dirty="0" err="1"/>
              <a:t>други</a:t>
            </a:r>
            <a:r>
              <a:rPr lang="en-US" dirty="0"/>
              <a:t> </a:t>
            </a:r>
            <a:r>
              <a:rPr lang="en-US" dirty="0" err="1"/>
              <a:t>материали</a:t>
            </a:r>
            <a:r>
              <a:rPr lang="en-US" dirty="0"/>
              <a:t>, </a:t>
            </a:r>
            <a:r>
              <a:rPr lang="en-US" dirty="0" err="1"/>
              <a:t>все</a:t>
            </a:r>
            <a:r>
              <a:rPr lang="en-US" dirty="0"/>
              <a:t> </a:t>
            </a:r>
            <a:r>
              <a:rPr lang="en-US" dirty="0" err="1"/>
              <a:t>още</a:t>
            </a:r>
            <a:r>
              <a:rPr lang="en-US" dirty="0"/>
              <a:t> </a:t>
            </a:r>
            <a:r>
              <a:rPr lang="en-US" dirty="0" err="1"/>
              <a:t>непознати</a:t>
            </a:r>
            <a:r>
              <a:rPr lang="en-US" dirty="0"/>
              <a:t> </a:t>
            </a:r>
            <a:r>
              <a:rPr lang="en-US" dirty="0" err="1"/>
              <a:t>на</a:t>
            </a:r>
            <a:r>
              <a:rPr lang="en-US" dirty="0"/>
              <a:t> </a:t>
            </a:r>
            <a:r>
              <a:rPr lang="en-US" dirty="0" err="1"/>
              <a:t>науката</a:t>
            </a:r>
            <a:r>
              <a:rPr lang="en-US" dirty="0"/>
              <a:t>, е </a:t>
            </a:r>
            <a:r>
              <a:rPr lang="en-US" dirty="0" err="1"/>
              <a:t>безспорна</a:t>
            </a:r>
            <a:r>
              <a:rPr lang="en-US" dirty="0"/>
              <a:t>. С </a:t>
            </a:r>
            <a:r>
              <a:rPr lang="en-US" dirty="0" err="1"/>
              <a:t>дейността</a:t>
            </a:r>
            <a:r>
              <a:rPr lang="en-US" dirty="0"/>
              <a:t> </a:t>
            </a:r>
            <a:r>
              <a:rPr lang="en-US" dirty="0" err="1"/>
              <a:t>ще</a:t>
            </a:r>
            <a:r>
              <a:rPr lang="en-US" dirty="0"/>
              <a:t> </a:t>
            </a:r>
            <a:r>
              <a:rPr lang="en-US" dirty="0" err="1"/>
              <a:t>са</a:t>
            </a:r>
            <a:r>
              <a:rPr lang="en-US" dirty="0"/>
              <a:t> </a:t>
            </a:r>
            <a:r>
              <a:rPr lang="en-US" dirty="0" err="1"/>
              <a:t>заети</a:t>
            </a:r>
            <a:r>
              <a:rPr lang="en-US" dirty="0"/>
              <a:t> </a:t>
            </a:r>
            <a:r>
              <a:rPr lang="en-US" dirty="0" err="1"/>
              <a:t>биолози</a:t>
            </a:r>
            <a:r>
              <a:rPr lang="en-US" dirty="0"/>
              <a:t>, </a:t>
            </a:r>
            <a:r>
              <a:rPr lang="en-US" dirty="0" err="1"/>
              <a:t>биоинженери</a:t>
            </a:r>
            <a:r>
              <a:rPr lang="en-US" dirty="0"/>
              <a:t>, </a:t>
            </a:r>
            <a:r>
              <a:rPr lang="en-US" dirty="0" err="1"/>
              <a:t>генетици</a:t>
            </a:r>
            <a:r>
              <a:rPr lang="en-US" dirty="0"/>
              <a:t>.</a:t>
            </a:r>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83901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321DA6C1-47DF-4763-BA42-01985BCEB0A7}"/>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Нека помислим заедно за тези професии</a:t>
            </a:r>
          </a:p>
        </p:txBody>
      </p:sp>
      <p:sp>
        <p:nvSpPr>
          <p:cNvPr id="27" name="Rectangle 26">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43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3" name="Rectangle 22">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CAC0C1F0-7C8B-47D1-8437-53929CC107D9}"/>
              </a:ext>
            </a:extLst>
          </p:cNvPr>
          <p:cNvSpPr>
            <a:spLocks noGrp="1"/>
          </p:cNvSpPr>
          <p:nvPr>
            <p:ph type="ctrTitle"/>
          </p:nvPr>
        </p:nvSpPr>
        <p:spPr>
          <a:xfrm>
            <a:off x="1243632" y="1559768"/>
            <a:ext cx="9678368" cy="3135379"/>
          </a:xfrm>
        </p:spPr>
        <p:txBody>
          <a:bodyPr>
            <a:normAutofit/>
          </a:bodyPr>
          <a:lstStyle/>
          <a:p>
            <a:r>
              <a:rPr lang="en-US" sz="6600"/>
              <a:t>Актьор</a:t>
            </a:r>
          </a:p>
        </p:txBody>
      </p:sp>
      <p:sp>
        <p:nvSpPr>
          <p:cNvPr id="3" name="Subtitle 2">
            <a:extLst>
              <a:ext uri="{FF2B5EF4-FFF2-40B4-BE49-F238E27FC236}">
                <a16:creationId xmlns="" xmlns:a16="http://schemas.microsoft.com/office/drawing/2014/main" id="{DF95809E-6CAC-4290-93BF-74927FCBF730}"/>
              </a:ext>
            </a:extLst>
          </p:cNvPr>
          <p:cNvSpPr>
            <a:spLocks noGrp="1"/>
          </p:cNvSpPr>
          <p:nvPr>
            <p:ph type="subTitle" idx="1"/>
          </p:nvPr>
        </p:nvSpPr>
        <p:spPr>
          <a:xfrm>
            <a:off x="1243633" y="4817251"/>
            <a:ext cx="9678367" cy="688024"/>
          </a:xfrm>
        </p:spPr>
        <p:txBody>
          <a:bodyPr vert="horz" lIns="91440" tIns="45720" rIns="91440" bIns="45720" rtlCol="0" anchor="t">
            <a:normAutofit/>
          </a:bodyPr>
          <a:lstStyle/>
          <a:p>
            <a:r>
              <a:rPr lang="en-US" dirty="0"/>
              <a:t>???</a:t>
            </a:r>
          </a:p>
        </p:txBody>
      </p:sp>
      <p:sp>
        <p:nvSpPr>
          <p:cNvPr id="25" name="Rectangle 24">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77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BD3247AE-1F5D-41DE-B340-0973B62F4EAE}"/>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Учител</a:t>
            </a:r>
          </a:p>
        </p:txBody>
      </p:sp>
      <p:sp>
        <p:nvSpPr>
          <p:cNvPr id="27" name="Rectangle 26">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27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8F98C975-3D11-4405-8D31-B4DF3583EC54}"/>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Политик</a:t>
            </a:r>
          </a:p>
        </p:txBody>
      </p:sp>
      <p:sp>
        <p:nvSpPr>
          <p:cNvPr id="27" name="Rectangle 26">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4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08A6967D-1356-4485-9FD2-A42854F3A56D}"/>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журналист</a:t>
            </a:r>
          </a:p>
        </p:txBody>
      </p:sp>
      <p:sp>
        <p:nvSpPr>
          <p:cNvPr id="27" name="Rectangle 26">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70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0BE9B444-5CB3-4296-9EE2-F98D3E839B98}"/>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Брокер</a:t>
            </a:r>
          </a:p>
        </p:txBody>
      </p:sp>
      <p:sp>
        <p:nvSpPr>
          <p:cNvPr id="27" name="Rectangle 26">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29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F9368486-F04F-4932-AE49-AB4E2CD68F6C}"/>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Психолог</a:t>
            </a:r>
          </a:p>
        </p:txBody>
      </p:sp>
      <p:sp>
        <p:nvSpPr>
          <p:cNvPr id="27" name="Rectangle 26">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75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EE0D13DB-D099-4541-888D-DE0186F1C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4" descr="A picture containing man&#10;&#10;Description generated with very high confidence">
            <a:extLst>
              <a:ext uri="{FF2B5EF4-FFF2-40B4-BE49-F238E27FC236}">
                <a16:creationId xmlns="" xmlns:a16="http://schemas.microsoft.com/office/drawing/2014/main" id="{63150D16-A0A0-4D4F-B837-289C05F7EA19}"/>
              </a:ext>
            </a:extLst>
          </p:cNvPr>
          <p:cNvPicPr>
            <a:picLocks noChangeAspect="1"/>
          </p:cNvPicPr>
          <p:nvPr/>
        </p:nvPicPr>
        <p:blipFill rotWithShape="1">
          <a:blip r:embed="rId2" cstate="print"/>
          <a:srcRect l="13279" r="18643" b="1"/>
          <a:stretch/>
        </p:blipFill>
        <p:spPr>
          <a:xfrm>
            <a:off x="424928" y="419292"/>
            <a:ext cx="5522976" cy="6053328"/>
          </a:xfrm>
          <a:prstGeom prst="rect">
            <a:avLst/>
          </a:prstGeom>
        </p:spPr>
      </p:pic>
      <p:sp>
        <p:nvSpPr>
          <p:cNvPr id="38" name="Rectangle 37">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03CF00F-9907-421E-AD53-5AF53FF7DE2D}"/>
              </a:ext>
            </a:extLst>
          </p:cNvPr>
          <p:cNvSpPr>
            <a:spLocks noGrp="1"/>
          </p:cNvSpPr>
          <p:nvPr>
            <p:ph type="title"/>
          </p:nvPr>
        </p:nvSpPr>
        <p:spPr>
          <a:xfrm>
            <a:off x="6846137" y="727626"/>
            <a:ext cx="4602152" cy="1718225"/>
          </a:xfrm>
        </p:spPr>
        <p:txBody>
          <a:bodyPr>
            <a:normAutofit/>
          </a:bodyPr>
          <a:lstStyle/>
          <a:p>
            <a:r>
              <a:rPr lang="en-US" sz="3700" b="1">
                <a:ea typeface="+mj-lt"/>
                <a:cs typeface="+mj-lt"/>
              </a:rPr>
              <a:t>1. </a:t>
            </a:r>
            <a:r>
              <a:rPr lang="en-US" sz="3700" b="1" err="1">
                <a:ea typeface="+mj-lt"/>
                <a:cs typeface="+mj-lt"/>
              </a:rPr>
              <a:t>Инженер</a:t>
            </a:r>
            <a:r>
              <a:rPr lang="en-US" sz="3700" b="1">
                <a:ea typeface="+mj-lt"/>
                <a:cs typeface="+mj-lt"/>
              </a:rPr>
              <a:t> </a:t>
            </a:r>
            <a:r>
              <a:rPr lang="en-US" sz="3700" b="1" err="1">
                <a:ea typeface="+mj-lt"/>
                <a:cs typeface="+mj-lt"/>
              </a:rPr>
              <a:t>на</a:t>
            </a:r>
            <a:r>
              <a:rPr lang="en-US" sz="3700" b="1">
                <a:ea typeface="+mj-lt"/>
                <a:cs typeface="+mj-lt"/>
              </a:rPr>
              <a:t> </a:t>
            </a:r>
            <a:r>
              <a:rPr lang="en-US" sz="3700" b="1" err="1">
                <a:ea typeface="+mj-lt"/>
                <a:cs typeface="+mj-lt"/>
              </a:rPr>
              <a:t>изкуствен</a:t>
            </a:r>
            <a:r>
              <a:rPr lang="en-US" sz="3700" b="1">
                <a:ea typeface="+mj-lt"/>
                <a:cs typeface="+mj-lt"/>
              </a:rPr>
              <a:t> </a:t>
            </a:r>
            <a:r>
              <a:rPr lang="en-US" sz="3700" b="1" err="1">
                <a:ea typeface="+mj-lt"/>
                <a:cs typeface="+mj-lt"/>
              </a:rPr>
              <a:t>интелект</a:t>
            </a:r>
            <a:r>
              <a:rPr lang="en-US" sz="3700" b="1">
                <a:ea typeface="+mj-lt"/>
                <a:cs typeface="+mj-lt"/>
              </a:rPr>
              <a:t/>
            </a:r>
            <a:br>
              <a:rPr lang="en-US" sz="3700" b="1">
                <a:ea typeface="+mj-lt"/>
                <a:cs typeface="+mj-lt"/>
              </a:rPr>
            </a:br>
            <a:endParaRPr lang="en-US" sz="3700"/>
          </a:p>
        </p:txBody>
      </p:sp>
      <p:sp>
        <p:nvSpPr>
          <p:cNvPr id="3" name="Content Placeholder 2">
            <a:extLst>
              <a:ext uri="{FF2B5EF4-FFF2-40B4-BE49-F238E27FC236}">
                <a16:creationId xmlns="" xmlns:a16="http://schemas.microsoft.com/office/drawing/2014/main" id="{0CEA11A3-088B-4FA1-A5C2-C02DE8F8B282}"/>
              </a:ext>
            </a:extLst>
          </p:cNvPr>
          <p:cNvSpPr>
            <a:spLocks noGrp="1"/>
          </p:cNvSpPr>
          <p:nvPr>
            <p:ph idx="1"/>
          </p:nvPr>
        </p:nvSpPr>
        <p:spPr>
          <a:xfrm>
            <a:off x="6846137" y="2538919"/>
            <a:ext cx="4602152" cy="3557805"/>
          </a:xfrm>
        </p:spPr>
        <p:txBody>
          <a:bodyPr vert="horz" lIns="91440" tIns="45720" rIns="91440" bIns="45720" rtlCol="0" anchor="t">
            <a:normAutofit/>
          </a:bodyPr>
          <a:lstStyle/>
          <a:p>
            <a:pPr>
              <a:lnSpc>
                <a:spcPct val="90000"/>
              </a:lnSpc>
            </a:pPr>
            <a:r>
              <a:rPr lang="en-US" dirty="0" err="1">
                <a:ea typeface="+mn-lt"/>
                <a:cs typeface="+mn-lt"/>
              </a:rPr>
              <a:t>Изкуственият</a:t>
            </a:r>
            <a:r>
              <a:rPr lang="en-US" dirty="0">
                <a:ea typeface="+mn-lt"/>
                <a:cs typeface="+mn-lt"/>
              </a:rPr>
              <a:t> </a:t>
            </a:r>
            <a:r>
              <a:rPr lang="en-US" dirty="0" err="1">
                <a:ea typeface="+mn-lt"/>
                <a:cs typeface="+mn-lt"/>
              </a:rPr>
              <a:t>интелект</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навлиза</a:t>
            </a:r>
            <a:r>
              <a:rPr lang="en-US" dirty="0">
                <a:ea typeface="+mn-lt"/>
                <a:cs typeface="+mn-lt"/>
              </a:rPr>
              <a:t> </a:t>
            </a:r>
            <a:r>
              <a:rPr lang="en-US" dirty="0" err="1">
                <a:ea typeface="+mn-lt"/>
                <a:cs typeface="+mn-lt"/>
              </a:rPr>
              <a:t>във</a:t>
            </a:r>
            <a:r>
              <a:rPr lang="en-US" dirty="0">
                <a:ea typeface="+mn-lt"/>
                <a:cs typeface="+mn-lt"/>
              </a:rPr>
              <a:t> </a:t>
            </a:r>
            <a:r>
              <a:rPr lang="en-US" dirty="0" err="1">
                <a:ea typeface="+mn-lt"/>
                <a:cs typeface="+mn-lt"/>
              </a:rPr>
              <a:t>все</a:t>
            </a:r>
            <a:r>
              <a:rPr lang="en-US" dirty="0">
                <a:ea typeface="+mn-lt"/>
                <a:cs typeface="+mn-lt"/>
              </a:rPr>
              <a:t> </a:t>
            </a:r>
            <a:r>
              <a:rPr lang="en-US" dirty="0" err="1">
                <a:ea typeface="+mn-lt"/>
                <a:cs typeface="+mn-lt"/>
              </a:rPr>
              <a:t>по-голяма</a:t>
            </a:r>
            <a:r>
              <a:rPr lang="en-US" dirty="0">
                <a:ea typeface="+mn-lt"/>
                <a:cs typeface="+mn-lt"/>
              </a:rPr>
              <a:t> </a:t>
            </a:r>
            <a:r>
              <a:rPr lang="en-US" dirty="0" err="1">
                <a:ea typeface="+mn-lt"/>
                <a:cs typeface="+mn-lt"/>
              </a:rPr>
              <a:t>степен</a:t>
            </a:r>
            <a:r>
              <a:rPr lang="en-US" dirty="0">
                <a:ea typeface="+mn-lt"/>
                <a:cs typeface="+mn-lt"/>
              </a:rPr>
              <a:t> в </a:t>
            </a:r>
            <a:r>
              <a:rPr lang="en-US" dirty="0" err="1">
                <a:ea typeface="+mn-lt"/>
                <a:cs typeface="+mn-lt"/>
              </a:rPr>
              <a:t>живота</a:t>
            </a:r>
            <a:r>
              <a:rPr lang="en-US" dirty="0">
                <a:ea typeface="+mn-lt"/>
                <a:cs typeface="+mn-lt"/>
              </a:rPr>
              <a:t> </a:t>
            </a:r>
            <a:r>
              <a:rPr lang="en-US" dirty="0" err="1">
                <a:ea typeface="+mn-lt"/>
                <a:cs typeface="+mn-lt"/>
              </a:rPr>
              <a:t>ни</a:t>
            </a:r>
            <a:r>
              <a:rPr lang="en-US" dirty="0">
                <a:ea typeface="+mn-lt"/>
                <a:cs typeface="+mn-lt"/>
              </a:rPr>
              <a:t> и </a:t>
            </a:r>
            <a:r>
              <a:rPr lang="en-US" dirty="0" err="1">
                <a:ea typeface="+mn-lt"/>
                <a:cs typeface="+mn-lt"/>
              </a:rPr>
              <a:t>това</a:t>
            </a:r>
            <a:r>
              <a:rPr lang="en-US" dirty="0">
                <a:ea typeface="+mn-lt"/>
                <a:cs typeface="+mn-lt"/>
              </a:rPr>
              <a:t> </a:t>
            </a:r>
            <a:r>
              <a:rPr lang="en-US" dirty="0" err="1">
                <a:ea typeface="+mn-lt"/>
                <a:cs typeface="+mn-lt"/>
              </a:rPr>
              <a:t>със</a:t>
            </a:r>
            <a:r>
              <a:rPr lang="en-US" dirty="0">
                <a:ea typeface="+mn-lt"/>
                <a:cs typeface="+mn-lt"/>
              </a:rPr>
              <a:t> </a:t>
            </a:r>
            <a:r>
              <a:rPr lang="en-US" dirty="0" err="1">
                <a:ea typeface="+mn-lt"/>
                <a:cs typeface="+mn-lt"/>
              </a:rPr>
              <a:t>сигурност</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се</a:t>
            </a:r>
            <a:r>
              <a:rPr lang="en-US" dirty="0">
                <a:ea typeface="+mn-lt"/>
                <a:cs typeface="+mn-lt"/>
              </a:rPr>
              <a:t> </a:t>
            </a:r>
            <a:r>
              <a:rPr lang="en-US" dirty="0" err="1">
                <a:ea typeface="+mn-lt"/>
                <a:cs typeface="+mn-lt"/>
              </a:rPr>
              <a:t>отрази</a:t>
            </a:r>
            <a:r>
              <a:rPr lang="en-US" dirty="0">
                <a:ea typeface="+mn-lt"/>
                <a:cs typeface="+mn-lt"/>
              </a:rPr>
              <a:t> </a:t>
            </a:r>
            <a:r>
              <a:rPr lang="en-US" dirty="0" err="1">
                <a:ea typeface="+mn-lt"/>
                <a:cs typeface="+mn-lt"/>
              </a:rPr>
              <a:t>на</a:t>
            </a:r>
            <a:r>
              <a:rPr lang="en-US" dirty="0">
                <a:ea typeface="+mn-lt"/>
                <a:cs typeface="+mn-lt"/>
              </a:rPr>
              <a:t> </a:t>
            </a:r>
            <a:r>
              <a:rPr lang="en-US" dirty="0" err="1">
                <a:ea typeface="+mn-lt"/>
                <a:cs typeface="+mn-lt"/>
              </a:rPr>
              <a:t>търсенето</a:t>
            </a:r>
            <a:r>
              <a:rPr lang="en-US" dirty="0">
                <a:ea typeface="+mn-lt"/>
                <a:cs typeface="+mn-lt"/>
              </a:rPr>
              <a:t> </a:t>
            </a:r>
            <a:r>
              <a:rPr lang="en-US" dirty="0" err="1">
                <a:ea typeface="+mn-lt"/>
                <a:cs typeface="+mn-lt"/>
              </a:rPr>
              <a:t>на</a:t>
            </a:r>
            <a:r>
              <a:rPr lang="en-US" dirty="0">
                <a:ea typeface="+mn-lt"/>
                <a:cs typeface="+mn-lt"/>
              </a:rPr>
              <a:t> </a:t>
            </a:r>
            <a:r>
              <a:rPr lang="en-US" dirty="0" err="1">
                <a:ea typeface="+mn-lt"/>
                <a:cs typeface="+mn-lt"/>
              </a:rPr>
              <a:t>определени</a:t>
            </a:r>
            <a:r>
              <a:rPr lang="en-US" dirty="0">
                <a:ea typeface="+mn-lt"/>
                <a:cs typeface="+mn-lt"/>
              </a:rPr>
              <a:t> </a:t>
            </a:r>
            <a:r>
              <a:rPr lang="en-US" dirty="0" err="1">
                <a:ea typeface="+mn-lt"/>
                <a:cs typeface="+mn-lt"/>
              </a:rPr>
              <a:t>кадри</a:t>
            </a:r>
            <a:r>
              <a:rPr lang="en-US" dirty="0">
                <a:ea typeface="+mn-lt"/>
                <a:cs typeface="+mn-lt"/>
              </a:rPr>
              <a:t>, </a:t>
            </a:r>
            <a:r>
              <a:rPr lang="en-US" dirty="0" err="1">
                <a:ea typeface="+mn-lt"/>
                <a:cs typeface="+mn-lt"/>
              </a:rPr>
              <a:t>които</a:t>
            </a:r>
            <a:r>
              <a:rPr lang="en-US" dirty="0">
                <a:ea typeface="+mn-lt"/>
                <a:cs typeface="+mn-lt"/>
              </a:rPr>
              <a:t> </a:t>
            </a:r>
            <a:r>
              <a:rPr lang="en-US" dirty="0" err="1">
                <a:ea typeface="+mn-lt"/>
                <a:cs typeface="+mn-lt"/>
              </a:rPr>
              <a:t>да</a:t>
            </a:r>
            <a:r>
              <a:rPr lang="en-US" dirty="0">
                <a:ea typeface="+mn-lt"/>
                <a:cs typeface="+mn-lt"/>
              </a:rPr>
              <a:t> </a:t>
            </a:r>
            <a:r>
              <a:rPr lang="en-US" dirty="0" err="1">
                <a:ea typeface="+mn-lt"/>
                <a:cs typeface="+mn-lt"/>
              </a:rPr>
              <a:t>се</a:t>
            </a:r>
            <a:r>
              <a:rPr lang="en-US" dirty="0">
                <a:ea typeface="+mn-lt"/>
                <a:cs typeface="+mn-lt"/>
              </a:rPr>
              <a:t> </a:t>
            </a:r>
            <a:r>
              <a:rPr lang="en-US" dirty="0" err="1">
                <a:ea typeface="+mn-lt"/>
                <a:cs typeface="+mn-lt"/>
              </a:rPr>
              <a:t>занимават</a:t>
            </a:r>
            <a:r>
              <a:rPr lang="en-US" dirty="0">
                <a:ea typeface="+mn-lt"/>
                <a:cs typeface="+mn-lt"/>
              </a:rPr>
              <a:t> с </a:t>
            </a:r>
            <a:r>
              <a:rPr lang="en-US" dirty="0" err="1">
                <a:ea typeface="+mn-lt"/>
                <a:cs typeface="+mn-lt"/>
              </a:rPr>
              <a:t>неговото</a:t>
            </a:r>
            <a:r>
              <a:rPr lang="en-US" dirty="0">
                <a:ea typeface="+mn-lt"/>
                <a:cs typeface="+mn-lt"/>
              </a:rPr>
              <a:t> </a:t>
            </a:r>
            <a:r>
              <a:rPr lang="en-US" dirty="0" err="1">
                <a:ea typeface="+mn-lt"/>
                <a:cs typeface="+mn-lt"/>
              </a:rPr>
              <a:t>създаване</a:t>
            </a:r>
            <a:r>
              <a:rPr lang="en-US" dirty="0">
                <a:ea typeface="+mn-lt"/>
                <a:cs typeface="+mn-lt"/>
              </a:rPr>
              <a:t>. </a:t>
            </a:r>
            <a:r>
              <a:rPr lang="en-US" dirty="0" err="1">
                <a:ea typeface="+mn-lt"/>
                <a:cs typeface="+mn-lt"/>
              </a:rPr>
              <a:t>Това</a:t>
            </a:r>
            <a:r>
              <a:rPr lang="en-US" dirty="0">
                <a:ea typeface="+mn-lt"/>
                <a:cs typeface="+mn-lt"/>
              </a:rPr>
              <a:t> </a:t>
            </a:r>
            <a:r>
              <a:rPr lang="en-US" dirty="0" err="1">
                <a:ea typeface="+mn-lt"/>
                <a:cs typeface="+mn-lt"/>
              </a:rPr>
              <a:t>са</a:t>
            </a:r>
            <a:r>
              <a:rPr lang="en-US" dirty="0">
                <a:ea typeface="+mn-lt"/>
                <a:cs typeface="+mn-lt"/>
              </a:rPr>
              <a:t> IT </a:t>
            </a:r>
            <a:r>
              <a:rPr lang="en-US" dirty="0" err="1">
                <a:ea typeface="+mn-lt"/>
                <a:cs typeface="+mn-lt"/>
              </a:rPr>
              <a:t>инженери</a:t>
            </a:r>
            <a:r>
              <a:rPr lang="en-US" dirty="0">
                <a:ea typeface="+mn-lt"/>
                <a:cs typeface="+mn-lt"/>
              </a:rPr>
              <a:t>, </a:t>
            </a:r>
            <a:r>
              <a:rPr lang="en-US" dirty="0" err="1">
                <a:ea typeface="+mn-lt"/>
                <a:cs typeface="+mn-lt"/>
              </a:rPr>
              <a:t>които</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разработват</a:t>
            </a:r>
            <a:r>
              <a:rPr lang="en-US" dirty="0">
                <a:ea typeface="+mn-lt"/>
                <a:cs typeface="+mn-lt"/>
              </a:rPr>
              <a:t> </a:t>
            </a:r>
            <a:r>
              <a:rPr lang="en-US" dirty="0" err="1">
                <a:ea typeface="+mn-lt"/>
                <a:cs typeface="+mn-lt"/>
              </a:rPr>
              <a:t>автономни</a:t>
            </a:r>
            <a:r>
              <a:rPr lang="en-US" dirty="0">
                <a:ea typeface="+mn-lt"/>
                <a:cs typeface="+mn-lt"/>
              </a:rPr>
              <a:t> </a:t>
            </a:r>
            <a:r>
              <a:rPr lang="en-US" dirty="0" err="1">
                <a:ea typeface="+mn-lt"/>
                <a:cs typeface="+mn-lt"/>
              </a:rPr>
              <a:t>самоуправляващи</a:t>
            </a:r>
            <a:r>
              <a:rPr lang="en-US" dirty="0">
                <a:ea typeface="+mn-lt"/>
                <a:cs typeface="+mn-lt"/>
              </a:rPr>
              <a:t> </a:t>
            </a:r>
            <a:r>
              <a:rPr lang="en-US" dirty="0" err="1">
                <a:ea typeface="+mn-lt"/>
                <a:cs typeface="+mn-lt"/>
              </a:rPr>
              <a:t>се</a:t>
            </a:r>
            <a:r>
              <a:rPr lang="en-US" dirty="0">
                <a:ea typeface="+mn-lt"/>
                <a:cs typeface="+mn-lt"/>
              </a:rPr>
              <a:t> </a:t>
            </a:r>
            <a:r>
              <a:rPr lang="en-US" dirty="0" err="1">
                <a:ea typeface="+mn-lt"/>
                <a:cs typeface="+mn-lt"/>
              </a:rPr>
              <a:t>автомобили</a:t>
            </a:r>
            <a:r>
              <a:rPr lang="en-US" dirty="0">
                <a:ea typeface="+mn-lt"/>
                <a:cs typeface="+mn-lt"/>
              </a:rPr>
              <a:t>, </a:t>
            </a:r>
            <a:r>
              <a:rPr lang="en-US" dirty="0" err="1">
                <a:ea typeface="+mn-lt"/>
                <a:cs typeface="+mn-lt"/>
              </a:rPr>
              <a:t>технологии</a:t>
            </a:r>
            <a:r>
              <a:rPr lang="en-US" dirty="0">
                <a:ea typeface="+mn-lt"/>
                <a:cs typeface="+mn-lt"/>
              </a:rPr>
              <a:t> с </a:t>
            </a:r>
            <a:r>
              <a:rPr lang="en-US" dirty="0" err="1">
                <a:ea typeface="+mn-lt"/>
                <a:cs typeface="+mn-lt"/>
              </a:rPr>
              <a:t>гласово</a:t>
            </a:r>
            <a:r>
              <a:rPr lang="en-US" dirty="0">
                <a:ea typeface="+mn-lt"/>
                <a:cs typeface="+mn-lt"/>
              </a:rPr>
              <a:t> </a:t>
            </a:r>
            <a:r>
              <a:rPr lang="en-US" dirty="0" err="1">
                <a:ea typeface="+mn-lt"/>
                <a:cs typeface="+mn-lt"/>
              </a:rPr>
              <a:t>управление</a:t>
            </a:r>
            <a:r>
              <a:rPr lang="en-US" dirty="0">
                <a:ea typeface="+mn-lt"/>
                <a:cs typeface="+mn-lt"/>
              </a:rPr>
              <a:t>, „</a:t>
            </a:r>
            <a:r>
              <a:rPr lang="en-US" dirty="0" err="1">
                <a:ea typeface="+mn-lt"/>
                <a:cs typeface="+mn-lt"/>
              </a:rPr>
              <a:t>умни</a:t>
            </a:r>
            <a:r>
              <a:rPr lang="en-US" dirty="0">
                <a:ea typeface="+mn-lt"/>
                <a:cs typeface="+mn-lt"/>
              </a:rPr>
              <a:t>“ </a:t>
            </a:r>
            <a:r>
              <a:rPr lang="en-US" dirty="0" err="1">
                <a:ea typeface="+mn-lt"/>
                <a:cs typeface="+mn-lt"/>
              </a:rPr>
              <a:t>уреди</a:t>
            </a:r>
            <a:r>
              <a:rPr lang="en-US" dirty="0">
                <a:ea typeface="+mn-lt"/>
                <a:cs typeface="+mn-lt"/>
              </a:rPr>
              <a:t>, </a:t>
            </a:r>
            <a:r>
              <a:rPr lang="en-US" dirty="0" err="1">
                <a:ea typeface="+mn-lt"/>
                <a:cs typeface="+mn-lt"/>
              </a:rPr>
              <a:t>роботи</a:t>
            </a:r>
            <a:r>
              <a:rPr lang="en-US" dirty="0">
                <a:ea typeface="+mn-lt"/>
                <a:cs typeface="+mn-lt"/>
              </a:rPr>
              <a:t>, „</a:t>
            </a:r>
            <a:r>
              <a:rPr lang="en-US" dirty="0" err="1">
                <a:ea typeface="+mn-lt"/>
                <a:cs typeface="+mn-lt"/>
              </a:rPr>
              <a:t>умни</a:t>
            </a:r>
            <a:r>
              <a:rPr lang="en-US" dirty="0">
                <a:ea typeface="+mn-lt"/>
                <a:cs typeface="+mn-lt"/>
              </a:rPr>
              <a:t>“ </a:t>
            </a:r>
            <a:r>
              <a:rPr lang="en-US" dirty="0" err="1">
                <a:ea typeface="+mn-lt"/>
                <a:cs typeface="+mn-lt"/>
              </a:rPr>
              <a:t>домове</a:t>
            </a:r>
            <a:r>
              <a:rPr lang="en-US" dirty="0">
                <a:ea typeface="+mn-lt"/>
                <a:cs typeface="+mn-lt"/>
              </a:rPr>
              <a:t> и </a:t>
            </a:r>
            <a:r>
              <a:rPr lang="en-US" dirty="0" err="1">
                <a:ea typeface="+mn-lt"/>
                <a:cs typeface="+mn-lt"/>
              </a:rPr>
              <a:t>т.н</a:t>
            </a:r>
            <a:r>
              <a:rPr lang="en-US" dirty="0">
                <a:ea typeface="+mn-lt"/>
                <a:cs typeface="+mn-lt"/>
              </a:rPr>
              <a:t>.. С </a:t>
            </a:r>
            <a:r>
              <a:rPr lang="en-US" dirty="0" err="1">
                <a:ea typeface="+mn-lt"/>
                <a:cs typeface="+mn-lt"/>
              </a:rPr>
              <a:t>две</a:t>
            </a:r>
            <a:r>
              <a:rPr lang="en-US" dirty="0">
                <a:ea typeface="+mn-lt"/>
                <a:cs typeface="+mn-lt"/>
              </a:rPr>
              <a:t> </a:t>
            </a:r>
            <a:r>
              <a:rPr lang="en-US" dirty="0" err="1">
                <a:ea typeface="+mn-lt"/>
                <a:cs typeface="+mn-lt"/>
              </a:rPr>
              <a:t>думи</a:t>
            </a:r>
            <a:r>
              <a:rPr lang="en-US" dirty="0">
                <a:ea typeface="+mn-lt"/>
                <a:cs typeface="+mn-lt"/>
              </a:rPr>
              <a:t> – </a:t>
            </a:r>
            <a:r>
              <a:rPr lang="en-US" dirty="0" err="1">
                <a:ea typeface="+mn-lt"/>
                <a:cs typeface="+mn-lt"/>
              </a:rPr>
              <a:t>тези</a:t>
            </a:r>
            <a:r>
              <a:rPr lang="en-US" dirty="0">
                <a:ea typeface="+mn-lt"/>
                <a:cs typeface="+mn-lt"/>
              </a:rPr>
              <a:t> </a:t>
            </a:r>
            <a:r>
              <a:rPr lang="en-US" dirty="0" err="1">
                <a:ea typeface="+mn-lt"/>
                <a:cs typeface="+mn-lt"/>
              </a:rPr>
              <a:t>специалисти</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създават</a:t>
            </a:r>
            <a:r>
              <a:rPr lang="en-US" dirty="0">
                <a:ea typeface="+mn-lt"/>
                <a:cs typeface="+mn-lt"/>
              </a:rPr>
              <a:t> </a:t>
            </a:r>
            <a:r>
              <a:rPr lang="en-US" dirty="0" err="1">
                <a:ea typeface="+mn-lt"/>
                <a:cs typeface="+mn-lt"/>
              </a:rPr>
              <a:t>заобикаляща</a:t>
            </a:r>
            <a:r>
              <a:rPr lang="en-US" dirty="0">
                <a:ea typeface="+mn-lt"/>
                <a:cs typeface="+mn-lt"/>
              </a:rPr>
              <a:t> </a:t>
            </a:r>
            <a:r>
              <a:rPr lang="en-US" dirty="0" err="1">
                <a:ea typeface="+mn-lt"/>
                <a:cs typeface="+mn-lt"/>
              </a:rPr>
              <a:t>човека</a:t>
            </a:r>
            <a:r>
              <a:rPr lang="en-US" dirty="0">
                <a:ea typeface="+mn-lt"/>
                <a:cs typeface="+mn-lt"/>
              </a:rPr>
              <a:t> </a:t>
            </a:r>
            <a:r>
              <a:rPr lang="en-US" dirty="0" err="1">
                <a:ea typeface="+mn-lt"/>
                <a:cs typeface="+mn-lt"/>
              </a:rPr>
              <a:t>среда</a:t>
            </a:r>
            <a:r>
              <a:rPr lang="en-US" dirty="0">
                <a:ea typeface="+mn-lt"/>
                <a:cs typeface="+mn-lt"/>
              </a:rPr>
              <a:t>, </a:t>
            </a:r>
            <a:r>
              <a:rPr lang="en-US" dirty="0" err="1">
                <a:ea typeface="+mn-lt"/>
                <a:cs typeface="+mn-lt"/>
              </a:rPr>
              <a:t>която</a:t>
            </a:r>
            <a:r>
              <a:rPr lang="en-US" dirty="0">
                <a:ea typeface="+mn-lt"/>
                <a:cs typeface="+mn-lt"/>
              </a:rPr>
              <a:t> </a:t>
            </a:r>
            <a:r>
              <a:rPr lang="en-US" dirty="0" err="1">
                <a:ea typeface="+mn-lt"/>
                <a:cs typeface="+mn-lt"/>
              </a:rPr>
              <a:t>ще</a:t>
            </a:r>
            <a:r>
              <a:rPr lang="en-US" dirty="0">
                <a:ea typeface="+mn-lt"/>
                <a:cs typeface="+mn-lt"/>
              </a:rPr>
              <a:t> </a:t>
            </a:r>
            <a:r>
              <a:rPr lang="en-US" dirty="0" err="1">
                <a:ea typeface="+mn-lt"/>
                <a:cs typeface="+mn-lt"/>
              </a:rPr>
              <a:t>се</a:t>
            </a:r>
            <a:r>
              <a:rPr lang="en-US" dirty="0">
                <a:ea typeface="+mn-lt"/>
                <a:cs typeface="+mn-lt"/>
              </a:rPr>
              <a:t> </a:t>
            </a:r>
            <a:r>
              <a:rPr lang="en-US" dirty="0" err="1">
                <a:ea typeface="+mn-lt"/>
                <a:cs typeface="+mn-lt"/>
              </a:rPr>
              <a:t>управлява</a:t>
            </a:r>
            <a:r>
              <a:rPr lang="en-US" dirty="0">
                <a:ea typeface="+mn-lt"/>
                <a:cs typeface="+mn-lt"/>
              </a:rPr>
              <a:t> </a:t>
            </a:r>
            <a:r>
              <a:rPr lang="en-US" dirty="0" err="1">
                <a:ea typeface="+mn-lt"/>
                <a:cs typeface="+mn-lt"/>
              </a:rPr>
              <a:t>само</a:t>
            </a:r>
            <a:r>
              <a:rPr lang="en-US" dirty="0">
                <a:ea typeface="+mn-lt"/>
                <a:cs typeface="+mn-lt"/>
              </a:rPr>
              <a:t> с </a:t>
            </a:r>
            <a:r>
              <a:rPr lang="en-US" dirty="0" err="1">
                <a:ea typeface="+mn-lt"/>
                <a:cs typeface="+mn-lt"/>
              </a:rPr>
              <a:t>гласови</a:t>
            </a:r>
            <a:r>
              <a:rPr lang="en-US" dirty="0">
                <a:ea typeface="+mn-lt"/>
                <a:cs typeface="+mn-lt"/>
              </a:rPr>
              <a:t> </a:t>
            </a:r>
            <a:r>
              <a:rPr lang="en-US" dirty="0" err="1">
                <a:ea typeface="+mn-lt"/>
                <a:cs typeface="+mn-lt"/>
              </a:rPr>
              <a:t>команди</a:t>
            </a:r>
            <a:r>
              <a:rPr lang="en-US" dirty="0">
                <a:ea typeface="+mn-lt"/>
                <a:cs typeface="+mn-lt"/>
              </a:rPr>
              <a:t> и </a:t>
            </a:r>
            <a:r>
              <a:rPr lang="en-US" dirty="0" err="1">
                <a:ea typeface="+mn-lt"/>
                <a:cs typeface="+mn-lt"/>
              </a:rPr>
              <a:t>ще</a:t>
            </a:r>
            <a:r>
              <a:rPr lang="en-US" dirty="0">
                <a:ea typeface="+mn-lt"/>
                <a:cs typeface="+mn-lt"/>
              </a:rPr>
              <a:t> е в </a:t>
            </a:r>
            <a:r>
              <a:rPr lang="en-US" dirty="0" err="1">
                <a:ea typeface="+mn-lt"/>
                <a:cs typeface="+mn-lt"/>
              </a:rPr>
              <a:t>много</a:t>
            </a:r>
            <a:r>
              <a:rPr lang="en-US" dirty="0">
                <a:ea typeface="+mn-lt"/>
                <a:cs typeface="+mn-lt"/>
              </a:rPr>
              <a:t> </a:t>
            </a:r>
            <a:r>
              <a:rPr lang="en-US" dirty="0" err="1">
                <a:ea typeface="+mn-lt"/>
                <a:cs typeface="+mn-lt"/>
              </a:rPr>
              <a:t>по-голяма</a:t>
            </a:r>
            <a:r>
              <a:rPr lang="en-US" dirty="0">
                <a:ea typeface="+mn-lt"/>
                <a:cs typeface="+mn-lt"/>
              </a:rPr>
              <a:t> </a:t>
            </a:r>
            <a:r>
              <a:rPr lang="en-US" dirty="0" err="1">
                <a:ea typeface="+mn-lt"/>
                <a:cs typeface="+mn-lt"/>
              </a:rPr>
              <a:t>степен</a:t>
            </a:r>
            <a:r>
              <a:rPr lang="en-US" dirty="0">
                <a:ea typeface="+mn-lt"/>
                <a:cs typeface="+mn-lt"/>
              </a:rPr>
              <a:t> </a:t>
            </a:r>
            <a:r>
              <a:rPr lang="en-US" dirty="0" err="1">
                <a:ea typeface="+mn-lt"/>
                <a:cs typeface="+mn-lt"/>
              </a:rPr>
              <a:t>автономна</a:t>
            </a:r>
            <a:r>
              <a:rPr lang="en-US" dirty="0">
                <a:ea typeface="+mn-lt"/>
                <a:cs typeface="+mn-lt"/>
              </a:rPr>
              <a:t> </a:t>
            </a:r>
            <a:r>
              <a:rPr lang="en-US" dirty="0" err="1">
                <a:ea typeface="+mn-lt"/>
                <a:cs typeface="+mn-lt"/>
              </a:rPr>
              <a:t>от</a:t>
            </a:r>
            <a:r>
              <a:rPr lang="en-US" dirty="0">
                <a:ea typeface="+mn-lt"/>
                <a:cs typeface="+mn-lt"/>
              </a:rPr>
              <a:t> </a:t>
            </a:r>
            <a:r>
              <a:rPr lang="en-US" dirty="0" err="1">
                <a:ea typeface="+mn-lt"/>
                <a:cs typeface="+mn-lt"/>
              </a:rPr>
              <a:t>сегашната</a:t>
            </a:r>
            <a:r>
              <a:rPr lang="en-US" dirty="0">
                <a:ea typeface="+mn-lt"/>
                <a:cs typeface="+mn-lt"/>
              </a:rPr>
              <a:t>.</a:t>
            </a:r>
            <a:endParaRPr lang="en-US" dirty="0"/>
          </a:p>
        </p:txBody>
      </p:sp>
    </p:spTree>
    <p:extLst>
      <p:ext uri="{BB962C8B-B14F-4D97-AF65-F5344CB8AC3E}">
        <p14:creationId xmlns:p14="http://schemas.microsoft.com/office/powerpoint/2010/main" val="4215038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16" name="Straight Connector 15">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2EAE2230-741E-4974-86BA-B11840B9CDFD}"/>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Банкер</a:t>
            </a:r>
          </a:p>
        </p:txBody>
      </p:sp>
      <p:sp>
        <p:nvSpPr>
          <p:cNvPr id="26" name="Rectangle 25">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9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 xmlns:a16="http://schemas.microsoft.com/office/drawing/2014/main" id="{7B58A187-A4B1-42EB-A4C7-8635BA507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 xmlns:a16="http://schemas.microsoft.com/office/drawing/2014/main" id="{37F14E7F-3054-458C-ACF9-A8DA1757C6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7" name="Rectangle 36">
            <a:extLst>
              <a:ext uri="{FF2B5EF4-FFF2-40B4-BE49-F238E27FC236}">
                <a16:creationId xmlns="" xmlns:a16="http://schemas.microsoft.com/office/drawing/2014/main" id="{93747C1C-97FC-4D70-A6C8-A01FBCF5A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9" name="Group 38">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40" name="Straight Connector 39">
              <a:extLst>
                <a:ext uri="{FF2B5EF4-FFF2-40B4-BE49-F238E27FC236}">
                  <a16:creationId xmlns="" xmlns:a16="http://schemas.microsoft.com/office/drawing/2014/main" id="{05CDC370-AE44-4300-98BA-FE204E8817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47B15501-CB9A-4642-80EE-2876EF039E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6AFF9525-325F-47B3-A63C-93C12253AD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 xmlns:a16="http://schemas.microsoft.com/office/drawing/2014/main" id="{D071C0CD-5EFD-45A1-AAFD-61C3D4A651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8A03302C-20A2-4C4F-9760-E85AE10413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48" name="Rectangle 47">
            <a:extLst>
              <a:ext uri="{FF2B5EF4-FFF2-40B4-BE49-F238E27FC236}">
                <a16:creationId xmlns="" xmlns:a16="http://schemas.microsoft.com/office/drawing/2014/main" id="{D00F093B-0739-4429-B30D-D72924D08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67819FB1-F701-48E8-9E04-57D3D491E14D}"/>
              </a:ext>
            </a:extLst>
          </p:cNvPr>
          <p:cNvSpPr>
            <a:spLocks noGrp="1"/>
          </p:cNvSpPr>
          <p:nvPr>
            <p:ph type="title"/>
          </p:nvPr>
        </p:nvSpPr>
        <p:spPr>
          <a:xfrm>
            <a:off x="1243632" y="1559768"/>
            <a:ext cx="9678368" cy="3135379"/>
          </a:xfrm>
        </p:spPr>
        <p:txBody>
          <a:bodyPr vert="horz" lIns="91440" tIns="45720" rIns="91440" bIns="45720" rtlCol="0" anchor="ctr">
            <a:normAutofit/>
          </a:bodyPr>
          <a:lstStyle/>
          <a:p>
            <a:pPr algn="ctr">
              <a:lnSpc>
                <a:spcPct val="83000"/>
              </a:lnSpc>
            </a:pPr>
            <a:r>
              <a:rPr lang="en-US" sz="6600" cap="all" spc="-100"/>
              <a:t>Полицай</a:t>
            </a:r>
          </a:p>
        </p:txBody>
      </p:sp>
      <p:sp>
        <p:nvSpPr>
          <p:cNvPr id="50" name="Rectangle 49">
            <a:extLst>
              <a:ext uri="{FF2B5EF4-FFF2-40B4-BE49-F238E27FC236}">
                <a16:creationId xmlns="" xmlns:a16="http://schemas.microsoft.com/office/drawing/2014/main" id="{1BB92999-6A40-480A-8965-2F20DFB032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51">
            <a:extLst>
              <a:ext uri="{FF2B5EF4-FFF2-40B4-BE49-F238E27FC236}">
                <a16:creationId xmlns="" xmlns:a16="http://schemas.microsoft.com/office/drawing/2014/main" id="{15573B87-7D61-460C-9ADA-EF63674E3A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0AAF6B7C-985D-4351-9564-8DBDF5BB03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F88433F4-33AB-4CE1-9DE3-72A8403654F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71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1E94681D-2A4C-4A8D-B9B5-31D440D03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04B7AC44-1B7B-4F09-9AA4-3DFDEC575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9" name="Rectangle 28">
            <a:extLst>
              <a:ext uri="{FF2B5EF4-FFF2-40B4-BE49-F238E27FC236}">
                <a16:creationId xmlns="" xmlns:a16="http://schemas.microsoft.com/office/drawing/2014/main" id="{6683E473-94FF-4ACE-9433-1F14799E89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 xmlns:a16="http://schemas.microsoft.com/office/drawing/2014/main" id="{51EB1B54-933E-40A1-A452-110F43AAF2D2}"/>
              </a:ext>
            </a:extLst>
          </p:cNvPr>
          <p:cNvSpPr>
            <a:spLocks noGrp="1"/>
          </p:cNvSpPr>
          <p:nvPr>
            <p:ph type="title"/>
          </p:nvPr>
        </p:nvSpPr>
        <p:spPr>
          <a:xfrm>
            <a:off x="6579450" y="727627"/>
            <a:ext cx="4957553" cy="1645920"/>
          </a:xfrm>
        </p:spPr>
        <p:txBody>
          <a:bodyPr vert="horz" lIns="91440" tIns="45720" rIns="91440" bIns="45720" rtlCol="0" anchor="ctr">
            <a:normAutofit/>
          </a:bodyPr>
          <a:lstStyle/>
          <a:p>
            <a:endParaRPr lang="en-US"/>
          </a:p>
        </p:txBody>
      </p:sp>
      <p:sp>
        <p:nvSpPr>
          <p:cNvPr id="31" name="Rectangle 30">
            <a:extLst>
              <a:ext uri="{FF2B5EF4-FFF2-40B4-BE49-F238E27FC236}">
                <a16:creationId xmlns="" xmlns:a16="http://schemas.microsoft.com/office/drawing/2014/main" id="{0BBB6B01-5B73-410C-B70E-8CF2FA470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33" name="Rectangle 32">
            <a:extLst>
              <a:ext uri="{FF2B5EF4-FFF2-40B4-BE49-F238E27FC236}">
                <a16:creationId xmlns="" xmlns:a16="http://schemas.microsoft.com/office/drawing/2014/main" id="{8712F587-12D0-435C-8E3F-F44C36EE71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Picture 4" descr="Two people standing in a room&#10;&#10;Description generated with high confidence">
            <a:extLst>
              <a:ext uri="{FF2B5EF4-FFF2-40B4-BE49-F238E27FC236}">
                <a16:creationId xmlns="" xmlns:a16="http://schemas.microsoft.com/office/drawing/2014/main" id="{A544C551-90D2-4ACC-AE04-7BF1C8FCB2B5}"/>
              </a:ext>
            </a:extLst>
          </p:cNvPr>
          <p:cNvPicPr>
            <a:picLocks noChangeAspect="1"/>
          </p:cNvPicPr>
          <p:nvPr/>
        </p:nvPicPr>
        <p:blipFill>
          <a:blip r:embed="rId2" cstate="print"/>
          <a:stretch>
            <a:fillRect/>
          </a:stretch>
        </p:blipFill>
        <p:spPr>
          <a:xfrm>
            <a:off x="1205256" y="2398597"/>
            <a:ext cx="4414438" cy="2078970"/>
          </a:xfrm>
          <a:prstGeom prst="rect">
            <a:avLst/>
          </a:prstGeom>
        </p:spPr>
      </p:pic>
      <p:sp>
        <p:nvSpPr>
          <p:cNvPr id="3" name="TextBox 2">
            <a:extLst>
              <a:ext uri="{FF2B5EF4-FFF2-40B4-BE49-F238E27FC236}">
                <a16:creationId xmlns="" xmlns:a16="http://schemas.microsoft.com/office/drawing/2014/main" id="{A59B9E98-8AF9-4A5B-A8DE-E93926C4F05D}"/>
              </a:ext>
            </a:extLst>
          </p:cNvPr>
          <p:cNvSpPr txBox="1"/>
          <p:nvPr/>
        </p:nvSpPr>
        <p:spPr>
          <a:xfrm>
            <a:off x="6579450" y="2538919"/>
            <a:ext cx="4957554" cy="34961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a:spcAft>
                <a:spcPts val="600"/>
              </a:spcAft>
              <a:buClr>
                <a:schemeClr val="tx1">
                  <a:lumMod val="85000"/>
                  <a:lumOff val="15000"/>
                </a:schemeClr>
              </a:buClr>
              <a:buFont typeface="Garamond" pitchFamily="18" charset="0"/>
              <a:buChar char="◦"/>
            </a:pPr>
            <a:r>
              <a:rPr lang="en-US"/>
              <a:t>И така – бъдещето е колкото далечно, толкова и близко. Неусетно в живота ни нахлуват новостите и е жизнено необходимо да се приспособяваме към новите условия и изисквания на времето. Живеем в технологична ера, и времето, в което ние създавахме и променяхме техниката неумолимо изтича – идва време, в което техниката ще започне да моделира нас, изискванията на живота към нас, и може би на първо място – в професионалния ни път.</a:t>
            </a:r>
          </a:p>
          <a:p>
            <a:pPr indent="-182880">
              <a:spcAft>
                <a:spcPts val="600"/>
              </a:spcAft>
              <a:buClr>
                <a:schemeClr val="tx1">
                  <a:lumMod val="85000"/>
                  <a:lumOff val="15000"/>
                </a:schemeClr>
              </a:buClr>
              <a:buFont typeface="Garamond" pitchFamily="18" charset="0"/>
              <a:buChar char="◦"/>
            </a:pPr>
            <a:endParaRPr lang="en-US"/>
          </a:p>
        </p:txBody>
      </p:sp>
    </p:spTree>
    <p:extLst>
      <p:ext uri="{BB962C8B-B14F-4D97-AF65-F5344CB8AC3E}">
        <p14:creationId xmlns:p14="http://schemas.microsoft.com/office/powerpoint/2010/main" val="112440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41">
            <a:extLst>
              <a:ext uri="{FF2B5EF4-FFF2-40B4-BE49-F238E27FC236}">
                <a16:creationId xmlns="" xmlns:a16="http://schemas.microsoft.com/office/drawing/2014/main" id="{904DB13E-F722-4ED6-BB00-556651E952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43">
            <a:extLst>
              <a:ext uri="{FF2B5EF4-FFF2-40B4-BE49-F238E27FC236}">
                <a16:creationId xmlns="" xmlns:a16="http://schemas.microsoft.com/office/drawing/2014/main" id="{1E8D93C5-28EB-42D0-86CE-D804955653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1" name="Rectangle 45">
            <a:extLst>
              <a:ext uri="{FF2B5EF4-FFF2-40B4-BE49-F238E27FC236}">
                <a16:creationId xmlns="" xmlns:a16="http://schemas.microsoft.com/office/drawing/2014/main" id="{AB1B1E7D-F76D-4744-AF85-239E6998A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3" name="Rectangle 47">
            <a:extLst>
              <a:ext uri="{FF2B5EF4-FFF2-40B4-BE49-F238E27FC236}">
                <a16:creationId xmlns="" xmlns:a16="http://schemas.microsoft.com/office/drawing/2014/main" id="{3BB65211-00DB-45B6-A223-033B2D19CB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5" name="Group 49">
            <a:extLst>
              <a:ext uri="{FF2B5EF4-FFF2-40B4-BE49-F238E27FC236}">
                <a16:creationId xmlns="" xmlns:a16="http://schemas.microsoft.com/office/drawing/2014/main" id="{E26428D7-C6F3-473D-A360-A3F5C3E872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250180" y="1267730"/>
            <a:ext cx="1691640" cy="615934"/>
            <a:chOff x="5250180" y="1267730"/>
            <a:chExt cx="1691640" cy="615934"/>
          </a:xfrm>
        </p:grpSpPr>
        <p:cxnSp>
          <p:nvCxnSpPr>
            <p:cNvPr id="51" name="Straight Connector 50">
              <a:extLst>
                <a:ext uri="{FF2B5EF4-FFF2-40B4-BE49-F238E27FC236}">
                  <a16:creationId xmlns="" xmlns:a16="http://schemas.microsoft.com/office/drawing/2014/main" id="{14DF524F-3FEF-4236-90C6-820E876A94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2400A003-1BE9-49C2-8E57-DCD9B870FC8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83BF0991-F9A1-4282-99DB-92D70239F6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7" name="Rectangle 54">
            <a:extLst>
              <a:ext uri="{FF2B5EF4-FFF2-40B4-BE49-F238E27FC236}">
                <a16:creationId xmlns="" xmlns:a16="http://schemas.microsoft.com/office/drawing/2014/main" id="{EA4E4267-CAF0-4C38-8DC6-CD3B1A9F04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9" name="Rectangle 56">
            <a:extLst>
              <a:ext uri="{FF2B5EF4-FFF2-40B4-BE49-F238E27FC236}">
                <a16:creationId xmlns="" xmlns:a16="http://schemas.microsoft.com/office/drawing/2014/main" id="{0EE3ACC5-126D-4BA4-8B45-7F0B5B839C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384"/>
            <a:ext cx="12192000" cy="6858000"/>
          </a:xfrm>
          <a:prstGeom prst="rect">
            <a:avLst/>
          </a:prstGeom>
          <a:blipFill dpi="0" rotWithShape="1">
            <a:blip r:embed="rId2" cstate="print">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8">
            <a:extLst>
              <a:ext uri="{FF2B5EF4-FFF2-40B4-BE49-F238E27FC236}">
                <a16:creationId xmlns="" xmlns:a16="http://schemas.microsoft.com/office/drawing/2014/main" id="{AB2868F7-FE10-4289-A5BD-90763C7A2F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0">
            <a:extLst>
              <a:ext uri="{FF2B5EF4-FFF2-40B4-BE49-F238E27FC236}">
                <a16:creationId xmlns="" xmlns:a16="http://schemas.microsoft.com/office/drawing/2014/main" id="{BD94142C-10EE-487C-A327-404FDF358F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58" name="Rectangle 62">
            <a:extLst>
              <a:ext uri="{FF2B5EF4-FFF2-40B4-BE49-F238E27FC236}">
                <a16:creationId xmlns="" xmlns:a16="http://schemas.microsoft.com/office/drawing/2014/main" id="{5F7FAC2D-7A74-4939-A917-A1A5AF935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 xmlns:a16="http://schemas.microsoft.com/office/drawing/2014/main" id="{65418FBC-A963-4440-8A8A-BDA9D7735E8C}"/>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000" cap="all" spc="-100">
                <a:solidFill>
                  <a:schemeClr val="bg1"/>
                </a:solidFill>
              </a:rPr>
              <a:t>Благодарим за вниманието!</a:t>
            </a:r>
          </a:p>
        </p:txBody>
      </p:sp>
      <p:sp>
        <p:nvSpPr>
          <p:cNvPr id="60" name="Rectangle 64">
            <a:extLst>
              <a:ext uri="{FF2B5EF4-FFF2-40B4-BE49-F238E27FC236}">
                <a16:creationId xmlns="" xmlns:a16="http://schemas.microsoft.com/office/drawing/2014/main" id="{BA53A868-C420-4BAE-9244-EC162AF05C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6">
            <a:extLst>
              <a:ext uri="{FF2B5EF4-FFF2-40B4-BE49-F238E27FC236}">
                <a16:creationId xmlns="" xmlns:a16="http://schemas.microsoft.com/office/drawing/2014/main" id="{C2686EF3-81CC-419F-96C3-002A7588030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F8D93CCA-A85E-4529-A6F0-8BB54D27BCD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1ECFA516-C18C-41AE-AFF2-A0D0A59C9E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 name="Picture 3" descr="A picture containing star, sky, riding&#10;&#10;Description generated with very high confidence">
            <a:extLst>
              <a:ext uri="{FF2B5EF4-FFF2-40B4-BE49-F238E27FC236}">
                <a16:creationId xmlns="" xmlns:a16="http://schemas.microsoft.com/office/drawing/2014/main" id="{3D338DB4-3D9E-4CB1-B91E-A8AF98258D3B}"/>
              </a:ext>
            </a:extLst>
          </p:cNvPr>
          <p:cNvPicPr>
            <a:picLocks noChangeAspect="1"/>
          </p:cNvPicPr>
          <p:nvPr/>
        </p:nvPicPr>
        <p:blipFill>
          <a:blip r:embed="rId3" cstate="print"/>
          <a:stretch>
            <a:fillRect/>
          </a:stretch>
        </p:blipFill>
        <p:spPr>
          <a:xfrm>
            <a:off x="5346570" y="1586148"/>
            <a:ext cx="6202238" cy="3682578"/>
          </a:xfrm>
          <a:prstGeom prst="rect">
            <a:avLst/>
          </a:prstGeom>
        </p:spPr>
      </p:pic>
    </p:spTree>
    <p:extLst>
      <p:ext uri="{BB962C8B-B14F-4D97-AF65-F5344CB8AC3E}">
        <p14:creationId xmlns:p14="http://schemas.microsoft.com/office/powerpoint/2010/main" val="39729613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E0D13DB-D099-4541-888D-DE0186F1C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4" descr="A group of people in a room&#10;&#10;Description generated with very high confidence">
            <a:extLst>
              <a:ext uri="{FF2B5EF4-FFF2-40B4-BE49-F238E27FC236}">
                <a16:creationId xmlns="" xmlns:a16="http://schemas.microsoft.com/office/drawing/2014/main" id="{7958A7E8-03D7-4808-96B7-2038280555A3}"/>
              </a:ext>
            </a:extLst>
          </p:cNvPr>
          <p:cNvPicPr>
            <a:picLocks noChangeAspect="1"/>
          </p:cNvPicPr>
          <p:nvPr/>
        </p:nvPicPr>
        <p:blipFill rotWithShape="1">
          <a:blip r:embed="rId2" cstate="print"/>
          <a:srcRect l="17405" r="14254" b="1"/>
          <a:stretch/>
        </p:blipFill>
        <p:spPr>
          <a:xfrm>
            <a:off x="424928" y="419292"/>
            <a:ext cx="5522976" cy="6053328"/>
          </a:xfrm>
          <a:prstGeom prst="rect">
            <a:avLst/>
          </a:prstGeom>
        </p:spPr>
      </p:pic>
      <p:sp>
        <p:nvSpPr>
          <p:cNvPr id="13" name="Rectangle 12">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992AD15-3D99-4C7A-BF1B-DEDB611234FA}"/>
              </a:ext>
            </a:extLst>
          </p:cNvPr>
          <p:cNvSpPr>
            <a:spLocks noGrp="1"/>
          </p:cNvSpPr>
          <p:nvPr>
            <p:ph type="title"/>
          </p:nvPr>
        </p:nvSpPr>
        <p:spPr>
          <a:xfrm>
            <a:off x="6846137" y="727626"/>
            <a:ext cx="4602152" cy="1718225"/>
          </a:xfrm>
        </p:spPr>
        <p:txBody>
          <a:bodyPr>
            <a:normAutofit/>
          </a:bodyPr>
          <a:lstStyle/>
          <a:p>
            <a:r>
              <a:rPr lang="en-US" b="1">
                <a:ea typeface="+mj-lt"/>
                <a:cs typeface="+mj-lt"/>
              </a:rPr>
              <a:t>Телехирург</a:t>
            </a:r>
            <a:endParaRPr lang="en-US"/>
          </a:p>
        </p:txBody>
      </p:sp>
      <p:sp>
        <p:nvSpPr>
          <p:cNvPr id="3" name="Content Placeholder 2">
            <a:extLst>
              <a:ext uri="{FF2B5EF4-FFF2-40B4-BE49-F238E27FC236}">
                <a16:creationId xmlns="" xmlns:a16="http://schemas.microsoft.com/office/drawing/2014/main" id="{9AA13D0C-F2EF-42BC-8003-0AD6DBAC116D}"/>
              </a:ext>
            </a:extLst>
          </p:cNvPr>
          <p:cNvSpPr>
            <a:spLocks noGrp="1"/>
          </p:cNvSpPr>
          <p:nvPr>
            <p:ph idx="1"/>
          </p:nvPr>
        </p:nvSpPr>
        <p:spPr>
          <a:xfrm>
            <a:off x="6846137" y="2538919"/>
            <a:ext cx="4602152" cy="3557805"/>
          </a:xfrm>
        </p:spPr>
        <p:txBody>
          <a:bodyPr vert="horz" lIns="91440" tIns="45720" rIns="91440" bIns="45720" rtlCol="0" anchor="t">
            <a:normAutofit/>
          </a:bodyPr>
          <a:lstStyle/>
          <a:p>
            <a:pPr>
              <a:lnSpc>
                <a:spcPct val="90000"/>
              </a:lnSpc>
            </a:pPr>
            <a:r>
              <a:rPr lang="en-US" sz="1300" dirty="0" err="1">
                <a:ea typeface="+mn-lt"/>
                <a:cs typeface="+mn-lt"/>
              </a:rPr>
              <a:t>Може</a:t>
            </a:r>
            <a:r>
              <a:rPr lang="en-US" sz="1300" dirty="0">
                <a:ea typeface="+mn-lt"/>
                <a:cs typeface="+mn-lt"/>
              </a:rPr>
              <a:t> </a:t>
            </a:r>
            <a:r>
              <a:rPr lang="en-US" sz="1300" dirty="0" err="1">
                <a:ea typeface="+mn-lt"/>
                <a:cs typeface="+mn-lt"/>
              </a:rPr>
              <a:t>би</a:t>
            </a:r>
            <a:r>
              <a:rPr lang="en-US" sz="1300" dirty="0">
                <a:ea typeface="+mn-lt"/>
                <a:cs typeface="+mn-lt"/>
              </a:rPr>
              <a:t> </a:t>
            </a:r>
            <a:r>
              <a:rPr lang="en-US" sz="1300" dirty="0" err="1">
                <a:ea typeface="+mn-lt"/>
                <a:cs typeface="+mn-lt"/>
              </a:rPr>
              <a:t>звучи</a:t>
            </a:r>
            <a:r>
              <a:rPr lang="en-US" sz="1300" dirty="0">
                <a:ea typeface="+mn-lt"/>
                <a:cs typeface="+mn-lt"/>
              </a:rPr>
              <a:t> </a:t>
            </a:r>
            <a:r>
              <a:rPr lang="en-US" sz="1300" dirty="0" err="1">
                <a:ea typeface="+mn-lt"/>
                <a:cs typeface="+mn-lt"/>
              </a:rPr>
              <a:t>като</a:t>
            </a:r>
            <a:r>
              <a:rPr lang="en-US" sz="1300" dirty="0">
                <a:ea typeface="+mn-lt"/>
                <a:cs typeface="+mn-lt"/>
              </a:rPr>
              <a:t> </a:t>
            </a:r>
            <a:r>
              <a:rPr lang="en-US" sz="1300" dirty="0" err="1">
                <a:ea typeface="+mn-lt"/>
                <a:cs typeface="+mn-lt"/>
              </a:rPr>
              <a:t>научна</a:t>
            </a:r>
            <a:r>
              <a:rPr lang="en-US" sz="1300" dirty="0">
                <a:ea typeface="+mn-lt"/>
                <a:cs typeface="+mn-lt"/>
              </a:rPr>
              <a:t> </a:t>
            </a:r>
            <a:r>
              <a:rPr lang="en-US" sz="1300" dirty="0" err="1">
                <a:ea typeface="+mn-lt"/>
                <a:cs typeface="+mn-lt"/>
              </a:rPr>
              <a:t>фантастика</a:t>
            </a:r>
            <a:r>
              <a:rPr lang="en-US" sz="1300" dirty="0">
                <a:ea typeface="+mn-lt"/>
                <a:cs typeface="+mn-lt"/>
              </a:rPr>
              <a:t>, </a:t>
            </a:r>
            <a:r>
              <a:rPr lang="en-US" sz="1300" dirty="0" err="1">
                <a:ea typeface="+mn-lt"/>
                <a:cs typeface="+mn-lt"/>
              </a:rPr>
              <a:t>но</a:t>
            </a:r>
            <a:r>
              <a:rPr lang="en-US" sz="1300" dirty="0">
                <a:ea typeface="+mn-lt"/>
                <a:cs typeface="+mn-lt"/>
              </a:rPr>
              <a:t> в </a:t>
            </a:r>
            <a:r>
              <a:rPr lang="en-US" sz="1300" dirty="0" err="1">
                <a:ea typeface="+mn-lt"/>
                <a:cs typeface="+mn-lt"/>
              </a:rPr>
              <a:t>бъдеще</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бъде</a:t>
            </a:r>
            <a:r>
              <a:rPr lang="en-US" sz="1300" dirty="0">
                <a:ea typeface="+mn-lt"/>
                <a:cs typeface="+mn-lt"/>
              </a:rPr>
              <a:t> </a:t>
            </a:r>
            <a:r>
              <a:rPr lang="en-US" sz="1300" dirty="0" err="1">
                <a:ea typeface="+mn-lt"/>
                <a:cs typeface="+mn-lt"/>
              </a:rPr>
              <a:t>възможно</a:t>
            </a:r>
            <a:r>
              <a:rPr lang="en-US" sz="1300" dirty="0">
                <a:ea typeface="+mn-lt"/>
                <a:cs typeface="+mn-lt"/>
              </a:rPr>
              <a:t> </a:t>
            </a:r>
            <a:r>
              <a:rPr lang="en-US" sz="1300" dirty="0" err="1">
                <a:ea typeface="+mn-lt"/>
                <a:cs typeface="+mn-lt"/>
              </a:rPr>
              <a:t>провеждането</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хирургична</a:t>
            </a:r>
            <a:r>
              <a:rPr lang="en-US" sz="1300" dirty="0">
                <a:ea typeface="+mn-lt"/>
                <a:cs typeface="+mn-lt"/>
              </a:rPr>
              <a:t> </a:t>
            </a:r>
            <a:r>
              <a:rPr lang="en-US" sz="1300" dirty="0" err="1">
                <a:ea typeface="+mn-lt"/>
                <a:cs typeface="+mn-lt"/>
              </a:rPr>
              <a:t>операция</a:t>
            </a:r>
            <a:r>
              <a:rPr lang="en-US" sz="1300" dirty="0">
                <a:ea typeface="+mn-lt"/>
                <a:cs typeface="+mn-lt"/>
              </a:rPr>
              <a:t> </a:t>
            </a:r>
            <a:r>
              <a:rPr lang="en-US" sz="1300" dirty="0" err="1">
                <a:ea typeface="+mn-lt"/>
                <a:cs typeface="+mn-lt"/>
              </a:rPr>
              <a:t>дистанционно</a:t>
            </a:r>
            <a:r>
              <a:rPr lang="en-US" sz="1300" dirty="0">
                <a:ea typeface="+mn-lt"/>
                <a:cs typeface="+mn-lt"/>
              </a:rPr>
              <a:t> </a:t>
            </a:r>
            <a:r>
              <a:rPr lang="en-US" sz="1300" dirty="0" err="1">
                <a:ea typeface="+mn-lt"/>
                <a:cs typeface="+mn-lt"/>
              </a:rPr>
              <a:t>през</a:t>
            </a:r>
            <a:r>
              <a:rPr lang="en-US" sz="1300" dirty="0">
                <a:ea typeface="+mn-lt"/>
                <a:cs typeface="+mn-lt"/>
              </a:rPr>
              <a:t> </a:t>
            </a:r>
            <a:r>
              <a:rPr lang="en-US" sz="1300" dirty="0" err="1">
                <a:ea typeface="+mn-lt"/>
                <a:cs typeface="+mn-lt"/>
              </a:rPr>
              <a:t>интернет</a:t>
            </a:r>
            <a:r>
              <a:rPr lang="en-US" sz="1300" dirty="0">
                <a:ea typeface="+mn-lt"/>
                <a:cs typeface="+mn-lt"/>
              </a:rPr>
              <a:t>. </a:t>
            </a:r>
            <a:r>
              <a:rPr lang="en-US" sz="1300" dirty="0" err="1">
                <a:ea typeface="+mn-lt"/>
                <a:cs typeface="+mn-lt"/>
              </a:rPr>
              <a:t>Вече</a:t>
            </a:r>
            <a:r>
              <a:rPr lang="en-US" sz="1300" dirty="0">
                <a:ea typeface="+mn-lt"/>
                <a:cs typeface="+mn-lt"/>
              </a:rPr>
              <a:t> </a:t>
            </a:r>
            <a:r>
              <a:rPr lang="en-US" sz="1300" dirty="0" err="1">
                <a:ea typeface="+mn-lt"/>
                <a:cs typeface="+mn-lt"/>
              </a:rPr>
              <a:t>безкръвната</a:t>
            </a:r>
            <a:r>
              <a:rPr lang="en-US" sz="1300" dirty="0">
                <a:ea typeface="+mn-lt"/>
                <a:cs typeface="+mn-lt"/>
              </a:rPr>
              <a:t> </a:t>
            </a:r>
            <a:r>
              <a:rPr lang="en-US" sz="1300" dirty="0" err="1">
                <a:ea typeface="+mn-lt"/>
                <a:cs typeface="+mn-lt"/>
              </a:rPr>
              <a:t>операция</a:t>
            </a:r>
            <a:r>
              <a:rPr lang="en-US" sz="1300" dirty="0">
                <a:ea typeface="+mn-lt"/>
                <a:cs typeface="+mn-lt"/>
              </a:rPr>
              <a:t> е </a:t>
            </a:r>
            <a:r>
              <a:rPr lang="en-US" sz="1300" dirty="0" err="1">
                <a:ea typeface="+mn-lt"/>
                <a:cs typeface="+mn-lt"/>
              </a:rPr>
              <a:t>напреднала</a:t>
            </a:r>
            <a:r>
              <a:rPr lang="en-US" sz="1300" dirty="0">
                <a:ea typeface="+mn-lt"/>
                <a:cs typeface="+mn-lt"/>
              </a:rPr>
              <a:t> </a:t>
            </a:r>
            <a:r>
              <a:rPr lang="en-US" sz="1300" dirty="0" err="1">
                <a:ea typeface="+mn-lt"/>
                <a:cs typeface="+mn-lt"/>
              </a:rPr>
              <a:t>сериозно</a:t>
            </a:r>
            <a:r>
              <a:rPr lang="en-US" sz="1300" dirty="0">
                <a:ea typeface="+mn-lt"/>
                <a:cs typeface="+mn-lt"/>
              </a:rPr>
              <a:t>, </a:t>
            </a:r>
            <a:r>
              <a:rPr lang="en-US" sz="1300" dirty="0" err="1">
                <a:ea typeface="+mn-lt"/>
                <a:cs typeface="+mn-lt"/>
              </a:rPr>
              <a:t>но</a:t>
            </a:r>
            <a:r>
              <a:rPr lang="en-US" sz="1300" dirty="0">
                <a:ea typeface="+mn-lt"/>
                <a:cs typeface="+mn-lt"/>
              </a:rPr>
              <a:t> </a:t>
            </a:r>
            <a:r>
              <a:rPr lang="en-US" sz="1300" dirty="0" err="1">
                <a:ea typeface="+mn-lt"/>
                <a:cs typeface="+mn-lt"/>
              </a:rPr>
              <a:t>все</a:t>
            </a:r>
            <a:r>
              <a:rPr lang="en-US" sz="1300" dirty="0">
                <a:ea typeface="+mn-lt"/>
                <a:cs typeface="+mn-lt"/>
              </a:rPr>
              <a:t> </a:t>
            </a:r>
            <a:r>
              <a:rPr lang="en-US" sz="1300" dirty="0" err="1">
                <a:ea typeface="+mn-lt"/>
                <a:cs typeface="+mn-lt"/>
              </a:rPr>
              <a:t>повече</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навлизат</a:t>
            </a:r>
            <a:r>
              <a:rPr lang="en-US" sz="1300" dirty="0">
                <a:ea typeface="+mn-lt"/>
                <a:cs typeface="+mn-lt"/>
              </a:rPr>
              <a:t> </a:t>
            </a:r>
            <a:r>
              <a:rPr lang="en-US" sz="1300" dirty="0" err="1">
                <a:ea typeface="+mn-lt"/>
                <a:cs typeface="+mn-lt"/>
              </a:rPr>
              <a:t>хирурзите-роботи</a:t>
            </a:r>
            <a:r>
              <a:rPr lang="en-US" sz="1300" dirty="0">
                <a:ea typeface="+mn-lt"/>
                <a:cs typeface="+mn-lt"/>
              </a:rPr>
              <a:t>, </a:t>
            </a:r>
            <a:r>
              <a:rPr lang="en-US" sz="1300" dirty="0" err="1">
                <a:ea typeface="+mn-lt"/>
                <a:cs typeface="+mn-lt"/>
              </a:rPr>
              <a:t>които</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бъдат</a:t>
            </a:r>
            <a:r>
              <a:rPr lang="en-US" sz="1300" dirty="0">
                <a:ea typeface="+mn-lt"/>
                <a:cs typeface="+mn-lt"/>
              </a:rPr>
              <a:t> </a:t>
            </a:r>
            <a:r>
              <a:rPr lang="en-US" sz="1300" dirty="0" err="1">
                <a:ea typeface="+mn-lt"/>
                <a:cs typeface="+mn-lt"/>
              </a:rPr>
              <a:t>управлявани</a:t>
            </a:r>
            <a:r>
              <a:rPr lang="en-US" sz="1300" dirty="0">
                <a:ea typeface="+mn-lt"/>
                <a:cs typeface="+mn-lt"/>
              </a:rPr>
              <a:t> </a:t>
            </a:r>
            <a:r>
              <a:rPr lang="en-US" sz="1300" dirty="0" err="1">
                <a:ea typeface="+mn-lt"/>
                <a:cs typeface="+mn-lt"/>
              </a:rPr>
              <a:t>дистанционно</a:t>
            </a:r>
            <a:r>
              <a:rPr lang="en-US" sz="1300" dirty="0">
                <a:ea typeface="+mn-lt"/>
                <a:cs typeface="+mn-lt"/>
              </a:rPr>
              <a:t> </a:t>
            </a:r>
            <a:r>
              <a:rPr lang="en-US" sz="1300" dirty="0" err="1">
                <a:ea typeface="+mn-lt"/>
                <a:cs typeface="+mn-lt"/>
              </a:rPr>
              <a:t>от</a:t>
            </a:r>
            <a:r>
              <a:rPr lang="en-US" sz="1300" dirty="0">
                <a:ea typeface="+mn-lt"/>
                <a:cs typeface="+mn-lt"/>
              </a:rPr>
              <a:t> </a:t>
            </a:r>
            <a:r>
              <a:rPr lang="en-US" sz="1300" dirty="0" err="1">
                <a:ea typeface="+mn-lt"/>
                <a:cs typeface="+mn-lt"/>
              </a:rPr>
              <a:t>много</a:t>
            </a:r>
            <a:r>
              <a:rPr lang="en-US" sz="1300" dirty="0">
                <a:ea typeface="+mn-lt"/>
                <a:cs typeface="+mn-lt"/>
              </a:rPr>
              <a:t> </a:t>
            </a:r>
            <a:r>
              <a:rPr lang="en-US" sz="1300" dirty="0" err="1">
                <a:ea typeface="+mn-lt"/>
                <a:cs typeface="+mn-lt"/>
              </a:rPr>
              <a:t>добри</a:t>
            </a:r>
            <a:r>
              <a:rPr lang="en-US" sz="1300" dirty="0">
                <a:ea typeface="+mn-lt"/>
                <a:cs typeface="+mn-lt"/>
              </a:rPr>
              <a:t> </a:t>
            </a:r>
            <a:r>
              <a:rPr lang="en-US" sz="1300" dirty="0" err="1">
                <a:ea typeface="+mn-lt"/>
                <a:cs typeface="+mn-lt"/>
              </a:rPr>
              <a:t>лекари</a:t>
            </a:r>
            <a:r>
              <a:rPr lang="en-US" sz="1300" dirty="0">
                <a:ea typeface="+mn-lt"/>
                <a:cs typeface="+mn-lt"/>
              </a:rPr>
              <a:t>, </a:t>
            </a:r>
            <a:r>
              <a:rPr lang="en-US" sz="1300" dirty="0" err="1">
                <a:ea typeface="+mn-lt"/>
                <a:cs typeface="+mn-lt"/>
              </a:rPr>
              <a:t>които</a:t>
            </a:r>
            <a:r>
              <a:rPr lang="en-US" sz="1300" dirty="0">
                <a:ea typeface="+mn-lt"/>
                <a:cs typeface="+mn-lt"/>
              </a:rPr>
              <a:t> </a:t>
            </a:r>
            <a:r>
              <a:rPr lang="en-US" sz="1300" dirty="0" err="1">
                <a:ea typeface="+mn-lt"/>
                <a:cs typeface="+mn-lt"/>
              </a:rPr>
              <a:t>няма</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присъстват</a:t>
            </a:r>
            <a:r>
              <a:rPr lang="en-US" sz="1300" dirty="0">
                <a:ea typeface="+mn-lt"/>
                <a:cs typeface="+mn-lt"/>
              </a:rPr>
              <a:t> </a:t>
            </a:r>
            <a:r>
              <a:rPr lang="en-US" sz="1300" dirty="0" err="1">
                <a:ea typeface="+mn-lt"/>
                <a:cs typeface="+mn-lt"/>
              </a:rPr>
              <a:t>физически</a:t>
            </a:r>
            <a:r>
              <a:rPr lang="en-US" sz="1300" dirty="0">
                <a:ea typeface="+mn-lt"/>
                <a:cs typeface="+mn-lt"/>
              </a:rPr>
              <a:t> в </a:t>
            </a:r>
            <a:r>
              <a:rPr lang="en-US" sz="1300" dirty="0" err="1">
                <a:ea typeface="+mn-lt"/>
                <a:cs typeface="+mn-lt"/>
              </a:rPr>
              <a:t>операционната</a:t>
            </a:r>
            <a:r>
              <a:rPr lang="en-US" sz="1300" dirty="0">
                <a:ea typeface="+mn-lt"/>
                <a:cs typeface="+mn-lt"/>
              </a:rPr>
              <a:t>, </a:t>
            </a:r>
            <a:r>
              <a:rPr lang="en-US" sz="1300" dirty="0" err="1">
                <a:ea typeface="+mn-lt"/>
                <a:cs typeface="+mn-lt"/>
              </a:rPr>
              <a:t>коментира</a:t>
            </a:r>
            <a:r>
              <a:rPr lang="en-US" sz="1300" dirty="0">
                <a:ea typeface="+mn-lt"/>
                <a:cs typeface="+mn-lt"/>
              </a:rPr>
              <a:t> </a:t>
            </a:r>
            <a:r>
              <a:rPr lang="en-US" sz="1300" dirty="0" err="1">
                <a:ea typeface="+mn-lt"/>
                <a:cs typeface="+mn-lt"/>
              </a:rPr>
              <a:t>изпълнителният</a:t>
            </a:r>
            <a:r>
              <a:rPr lang="en-US" sz="1300" dirty="0">
                <a:ea typeface="+mn-lt"/>
                <a:cs typeface="+mn-lt"/>
              </a:rPr>
              <a:t> </a:t>
            </a:r>
            <a:r>
              <a:rPr lang="en-US" sz="1300" dirty="0" err="1">
                <a:ea typeface="+mn-lt"/>
                <a:cs typeface="+mn-lt"/>
              </a:rPr>
              <a:t>директор</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DataArt</a:t>
            </a:r>
            <a:r>
              <a:rPr lang="en-US" sz="1300" dirty="0">
                <a:ea typeface="+mn-lt"/>
                <a:cs typeface="+mn-lt"/>
              </a:rPr>
              <a:t>. </a:t>
            </a:r>
            <a:r>
              <a:rPr lang="en-US" sz="1300" dirty="0" err="1">
                <a:ea typeface="+mn-lt"/>
                <a:cs typeface="+mn-lt"/>
              </a:rPr>
              <a:t>Хирурзите</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бъдещето</a:t>
            </a:r>
            <a:r>
              <a:rPr lang="en-US" sz="1300" dirty="0">
                <a:ea typeface="+mn-lt"/>
                <a:cs typeface="+mn-lt"/>
              </a:rPr>
              <a:t> </a:t>
            </a:r>
            <a:r>
              <a:rPr lang="en-US" sz="1300" dirty="0" err="1">
                <a:ea typeface="+mn-lt"/>
                <a:cs typeface="+mn-lt"/>
              </a:rPr>
              <a:t>вероятно</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разполагат</a:t>
            </a:r>
            <a:r>
              <a:rPr lang="en-US" sz="1300" dirty="0">
                <a:ea typeface="+mn-lt"/>
                <a:cs typeface="+mn-lt"/>
              </a:rPr>
              <a:t> с </a:t>
            </a:r>
            <a:r>
              <a:rPr lang="en-US" sz="1300" dirty="0" err="1">
                <a:ea typeface="+mn-lt"/>
                <a:cs typeface="+mn-lt"/>
              </a:rPr>
              <a:t>високотехнологични</a:t>
            </a:r>
            <a:r>
              <a:rPr lang="en-US" sz="1300" dirty="0">
                <a:ea typeface="+mn-lt"/>
                <a:cs typeface="+mn-lt"/>
              </a:rPr>
              <a:t> </a:t>
            </a:r>
            <a:r>
              <a:rPr lang="en-US" sz="1300" dirty="0" err="1">
                <a:ea typeface="+mn-lt"/>
                <a:cs typeface="+mn-lt"/>
              </a:rPr>
              <a:t>камери</a:t>
            </a:r>
            <a:r>
              <a:rPr lang="en-US" sz="1300" dirty="0">
                <a:ea typeface="+mn-lt"/>
                <a:cs typeface="+mn-lt"/>
              </a:rPr>
              <a:t> и </a:t>
            </a:r>
            <a:r>
              <a:rPr lang="en-US" sz="1300" dirty="0" err="1">
                <a:ea typeface="+mn-lt"/>
                <a:cs typeface="+mn-lt"/>
              </a:rPr>
              <a:t>очила</a:t>
            </a:r>
            <a:r>
              <a:rPr lang="en-US" sz="1300" dirty="0">
                <a:ea typeface="+mn-lt"/>
                <a:cs typeface="+mn-lt"/>
              </a:rPr>
              <a:t>, с </a:t>
            </a:r>
            <a:r>
              <a:rPr lang="en-US" sz="1300" dirty="0" err="1">
                <a:ea typeface="+mn-lt"/>
                <a:cs typeface="+mn-lt"/>
              </a:rPr>
              <a:t>помощта</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които</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имат</a:t>
            </a:r>
            <a:r>
              <a:rPr lang="en-US" sz="1300" dirty="0">
                <a:ea typeface="+mn-lt"/>
                <a:cs typeface="+mn-lt"/>
              </a:rPr>
              <a:t> </a:t>
            </a:r>
            <a:r>
              <a:rPr lang="en-US" sz="1300" dirty="0" err="1">
                <a:ea typeface="+mn-lt"/>
                <a:cs typeface="+mn-lt"/>
              </a:rPr>
              <a:t>прецизен</a:t>
            </a:r>
            <a:r>
              <a:rPr lang="en-US" sz="1300" dirty="0">
                <a:ea typeface="+mn-lt"/>
                <a:cs typeface="+mn-lt"/>
              </a:rPr>
              <a:t> </a:t>
            </a:r>
            <a:r>
              <a:rPr lang="en-US" sz="1300" dirty="0" err="1">
                <a:ea typeface="+mn-lt"/>
                <a:cs typeface="+mn-lt"/>
              </a:rPr>
              <a:t>контрол</a:t>
            </a:r>
            <a:r>
              <a:rPr lang="en-US" sz="1300" dirty="0">
                <a:ea typeface="+mn-lt"/>
                <a:cs typeface="+mn-lt"/>
              </a:rPr>
              <a:t>. </a:t>
            </a:r>
            <a:r>
              <a:rPr lang="en-US" sz="1300" dirty="0" err="1">
                <a:ea typeface="+mn-lt"/>
                <a:cs typeface="+mn-lt"/>
              </a:rPr>
              <a:t>Разбира</a:t>
            </a:r>
            <a:r>
              <a:rPr lang="en-US" sz="1300" dirty="0">
                <a:ea typeface="+mn-lt"/>
                <a:cs typeface="+mn-lt"/>
              </a:rPr>
              <a:t> </a:t>
            </a:r>
            <a:r>
              <a:rPr lang="en-US" sz="1300" dirty="0" err="1">
                <a:ea typeface="+mn-lt"/>
                <a:cs typeface="+mn-lt"/>
              </a:rPr>
              <a:t>се</a:t>
            </a:r>
            <a:r>
              <a:rPr lang="en-US" sz="1300" dirty="0">
                <a:ea typeface="+mn-lt"/>
                <a:cs typeface="+mn-lt"/>
              </a:rPr>
              <a:t>, </a:t>
            </a:r>
            <a:r>
              <a:rPr lang="en-US" sz="1300" dirty="0" err="1">
                <a:ea typeface="+mn-lt"/>
                <a:cs typeface="+mn-lt"/>
              </a:rPr>
              <a:t>скоростта</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навлизането</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подобен</a:t>
            </a:r>
            <a:r>
              <a:rPr lang="en-US" sz="1300" dirty="0">
                <a:ea typeface="+mn-lt"/>
                <a:cs typeface="+mn-lt"/>
              </a:rPr>
              <a:t> </a:t>
            </a:r>
            <a:r>
              <a:rPr lang="en-US" sz="1300" dirty="0" err="1">
                <a:ea typeface="+mn-lt"/>
                <a:cs typeface="+mn-lt"/>
              </a:rPr>
              <a:t>тип</a:t>
            </a:r>
            <a:r>
              <a:rPr lang="en-US" sz="1300" dirty="0">
                <a:ea typeface="+mn-lt"/>
                <a:cs typeface="+mn-lt"/>
              </a:rPr>
              <a:t> </a:t>
            </a:r>
            <a:r>
              <a:rPr lang="en-US" sz="1300" dirty="0" err="1">
                <a:ea typeface="+mn-lt"/>
                <a:cs typeface="+mn-lt"/>
              </a:rPr>
              <a:t>нововъведения</a:t>
            </a:r>
            <a:r>
              <a:rPr lang="en-US" sz="1300" dirty="0">
                <a:ea typeface="+mn-lt"/>
                <a:cs typeface="+mn-lt"/>
              </a:rPr>
              <a:t> </a:t>
            </a:r>
            <a:r>
              <a:rPr lang="en-US" sz="1300" dirty="0" err="1">
                <a:ea typeface="+mn-lt"/>
                <a:cs typeface="+mn-lt"/>
              </a:rPr>
              <a:t>ще</a:t>
            </a:r>
            <a:r>
              <a:rPr lang="en-US" sz="1300" dirty="0">
                <a:ea typeface="+mn-lt"/>
                <a:cs typeface="+mn-lt"/>
              </a:rPr>
              <a:t> е </a:t>
            </a:r>
            <a:r>
              <a:rPr lang="en-US" sz="1300" dirty="0" err="1">
                <a:ea typeface="+mn-lt"/>
                <a:cs typeface="+mn-lt"/>
              </a:rPr>
              <a:t>силно</a:t>
            </a:r>
            <a:r>
              <a:rPr lang="en-US" sz="1300" dirty="0">
                <a:ea typeface="+mn-lt"/>
                <a:cs typeface="+mn-lt"/>
              </a:rPr>
              <a:t> </a:t>
            </a:r>
            <a:r>
              <a:rPr lang="en-US" sz="1300" dirty="0" err="1">
                <a:ea typeface="+mn-lt"/>
                <a:cs typeface="+mn-lt"/>
              </a:rPr>
              <a:t>зависима</a:t>
            </a:r>
            <a:r>
              <a:rPr lang="en-US" sz="1300" dirty="0">
                <a:ea typeface="+mn-lt"/>
                <a:cs typeface="+mn-lt"/>
              </a:rPr>
              <a:t> </a:t>
            </a:r>
            <a:r>
              <a:rPr lang="en-US" sz="1300" dirty="0" err="1">
                <a:ea typeface="+mn-lt"/>
                <a:cs typeface="+mn-lt"/>
              </a:rPr>
              <a:t>от</a:t>
            </a:r>
            <a:r>
              <a:rPr lang="en-US" sz="1300" dirty="0">
                <a:ea typeface="+mn-lt"/>
                <a:cs typeface="+mn-lt"/>
              </a:rPr>
              <a:t> </a:t>
            </a:r>
            <a:r>
              <a:rPr lang="en-US" sz="1300" dirty="0" err="1">
                <a:ea typeface="+mn-lt"/>
                <a:cs typeface="+mn-lt"/>
              </a:rPr>
              <a:t>тяхната</a:t>
            </a:r>
            <a:r>
              <a:rPr lang="en-US" sz="1300" dirty="0">
                <a:ea typeface="+mn-lt"/>
                <a:cs typeface="+mn-lt"/>
              </a:rPr>
              <a:t> </a:t>
            </a:r>
            <a:r>
              <a:rPr lang="en-US" sz="1300" dirty="0" err="1">
                <a:ea typeface="+mn-lt"/>
                <a:cs typeface="+mn-lt"/>
              </a:rPr>
              <a:t>цена</a:t>
            </a:r>
            <a:r>
              <a:rPr lang="en-US" sz="1300" dirty="0">
                <a:ea typeface="+mn-lt"/>
                <a:cs typeface="+mn-lt"/>
              </a:rPr>
              <a:t>, </a:t>
            </a:r>
            <a:r>
              <a:rPr lang="en-US" sz="1300" dirty="0" err="1">
                <a:ea typeface="+mn-lt"/>
                <a:cs typeface="+mn-lt"/>
              </a:rPr>
              <a:t>тъй</a:t>
            </a:r>
            <a:r>
              <a:rPr lang="en-US" sz="1300" dirty="0">
                <a:ea typeface="+mn-lt"/>
                <a:cs typeface="+mn-lt"/>
              </a:rPr>
              <a:t> </a:t>
            </a:r>
            <a:r>
              <a:rPr lang="en-US" sz="1300" dirty="0" err="1">
                <a:ea typeface="+mn-lt"/>
                <a:cs typeface="+mn-lt"/>
              </a:rPr>
              <a:t>като</a:t>
            </a:r>
            <a:r>
              <a:rPr lang="en-US" sz="1300" dirty="0">
                <a:ea typeface="+mn-lt"/>
                <a:cs typeface="+mn-lt"/>
              </a:rPr>
              <a:t> </a:t>
            </a:r>
            <a:r>
              <a:rPr lang="en-US" sz="1300" dirty="0" err="1">
                <a:ea typeface="+mn-lt"/>
                <a:cs typeface="+mn-lt"/>
              </a:rPr>
              <a:t>малко</a:t>
            </a:r>
            <a:r>
              <a:rPr lang="en-US" sz="1300" dirty="0">
                <a:ea typeface="+mn-lt"/>
                <a:cs typeface="+mn-lt"/>
              </a:rPr>
              <a:t> </a:t>
            </a:r>
            <a:r>
              <a:rPr lang="en-US" sz="1300" dirty="0" err="1">
                <a:ea typeface="+mn-lt"/>
                <a:cs typeface="+mn-lt"/>
              </a:rPr>
              <a:t>болници</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могат</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си</a:t>
            </a:r>
            <a:r>
              <a:rPr lang="en-US" sz="1300" dirty="0">
                <a:ea typeface="+mn-lt"/>
                <a:cs typeface="+mn-lt"/>
              </a:rPr>
              <a:t> </a:t>
            </a:r>
            <a:r>
              <a:rPr lang="en-US" sz="1300" dirty="0" err="1">
                <a:ea typeface="+mn-lt"/>
                <a:cs typeface="+mn-lt"/>
              </a:rPr>
              <a:t>ги</a:t>
            </a:r>
            <a:r>
              <a:rPr lang="en-US" sz="1300" dirty="0">
                <a:ea typeface="+mn-lt"/>
                <a:cs typeface="+mn-lt"/>
              </a:rPr>
              <a:t> </a:t>
            </a:r>
            <a:r>
              <a:rPr lang="en-US" sz="1300" dirty="0" err="1">
                <a:ea typeface="+mn-lt"/>
                <a:cs typeface="+mn-lt"/>
              </a:rPr>
              <a:t>позволят</a:t>
            </a:r>
            <a:r>
              <a:rPr lang="en-US" sz="1300" dirty="0">
                <a:ea typeface="+mn-lt"/>
                <a:cs typeface="+mn-lt"/>
              </a:rPr>
              <a:t>. </a:t>
            </a:r>
            <a:r>
              <a:rPr lang="en-US" sz="1300" dirty="0" err="1">
                <a:ea typeface="+mn-lt"/>
                <a:cs typeface="+mn-lt"/>
              </a:rPr>
              <a:t>От</a:t>
            </a:r>
            <a:r>
              <a:rPr lang="en-US" sz="1300" dirty="0">
                <a:ea typeface="+mn-lt"/>
                <a:cs typeface="+mn-lt"/>
              </a:rPr>
              <a:t> </a:t>
            </a:r>
            <a:r>
              <a:rPr lang="en-US" sz="1300" dirty="0" err="1">
                <a:ea typeface="+mn-lt"/>
                <a:cs typeface="+mn-lt"/>
              </a:rPr>
              <a:t>друга</a:t>
            </a:r>
            <a:r>
              <a:rPr lang="en-US" sz="1300" dirty="0">
                <a:ea typeface="+mn-lt"/>
                <a:cs typeface="+mn-lt"/>
              </a:rPr>
              <a:t> </a:t>
            </a:r>
            <a:r>
              <a:rPr lang="en-US" sz="1300" dirty="0" err="1">
                <a:ea typeface="+mn-lt"/>
                <a:cs typeface="+mn-lt"/>
              </a:rPr>
              <a:t>страна</a:t>
            </a:r>
            <a:r>
              <a:rPr lang="en-US" sz="1300" dirty="0">
                <a:ea typeface="+mn-lt"/>
                <a:cs typeface="+mn-lt"/>
              </a:rPr>
              <a:t>, </a:t>
            </a:r>
            <a:r>
              <a:rPr lang="en-US" sz="1300" dirty="0" err="1">
                <a:ea typeface="+mn-lt"/>
                <a:cs typeface="+mn-lt"/>
              </a:rPr>
              <a:t>това</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доведе</a:t>
            </a:r>
            <a:r>
              <a:rPr lang="en-US" sz="1300" dirty="0">
                <a:ea typeface="+mn-lt"/>
                <a:cs typeface="+mn-lt"/>
              </a:rPr>
              <a:t> </a:t>
            </a:r>
            <a:r>
              <a:rPr lang="en-US" sz="1300" dirty="0" err="1">
                <a:ea typeface="+mn-lt"/>
                <a:cs typeface="+mn-lt"/>
              </a:rPr>
              <a:t>до</a:t>
            </a:r>
            <a:r>
              <a:rPr lang="en-US" sz="1300" dirty="0">
                <a:ea typeface="+mn-lt"/>
                <a:cs typeface="+mn-lt"/>
              </a:rPr>
              <a:t> </a:t>
            </a:r>
            <a:r>
              <a:rPr lang="en-US" sz="1300" dirty="0" err="1">
                <a:ea typeface="+mn-lt"/>
                <a:cs typeface="+mn-lt"/>
              </a:rPr>
              <a:t>изключително</a:t>
            </a:r>
            <a:r>
              <a:rPr lang="en-US" sz="1300" dirty="0">
                <a:ea typeface="+mn-lt"/>
                <a:cs typeface="+mn-lt"/>
              </a:rPr>
              <a:t> </a:t>
            </a:r>
            <a:r>
              <a:rPr lang="en-US" sz="1300" dirty="0" err="1">
                <a:ea typeface="+mn-lt"/>
                <a:cs typeface="+mn-lt"/>
              </a:rPr>
              <a:t>големи</a:t>
            </a:r>
            <a:r>
              <a:rPr lang="en-US" sz="1300" dirty="0">
                <a:ea typeface="+mn-lt"/>
                <a:cs typeface="+mn-lt"/>
              </a:rPr>
              <a:t> </a:t>
            </a:r>
            <a:r>
              <a:rPr lang="en-US" sz="1300" dirty="0" err="1">
                <a:ea typeface="+mn-lt"/>
                <a:cs typeface="+mn-lt"/>
              </a:rPr>
              <a:t>ползи</a:t>
            </a:r>
            <a:r>
              <a:rPr lang="en-US" sz="1300" dirty="0">
                <a:ea typeface="+mn-lt"/>
                <a:cs typeface="+mn-lt"/>
              </a:rPr>
              <a:t> </a:t>
            </a:r>
            <a:r>
              <a:rPr lang="en-US" sz="1300" dirty="0" err="1">
                <a:ea typeface="+mn-lt"/>
                <a:cs typeface="+mn-lt"/>
              </a:rPr>
              <a:t>за</a:t>
            </a:r>
            <a:r>
              <a:rPr lang="en-US" sz="1300" dirty="0">
                <a:ea typeface="+mn-lt"/>
                <a:cs typeface="+mn-lt"/>
              </a:rPr>
              <a:t> </a:t>
            </a:r>
            <a:r>
              <a:rPr lang="en-US" sz="1300" dirty="0" err="1">
                <a:ea typeface="+mn-lt"/>
                <a:cs typeface="+mn-lt"/>
              </a:rPr>
              <a:t>пациентите</a:t>
            </a:r>
            <a:r>
              <a:rPr lang="en-US" sz="1300" dirty="0">
                <a:ea typeface="+mn-lt"/>
                <a:cs typeface="+mn-lt"/>
              </a:rPr>
              <a:t>, </a:t>
            </a:r>
            <a:r>
              <a:rPr lang="en-US" sz="1300" dirty="0" err="1">
                <a:ea typeface="+mn-lt"/>
                <a:cs typeface="+mn-lt"/>
              </a:rPr>
              <a:t>тъй</a:t>
            </a:r>
            <a:r>
              <a:rPr lang="en-US" sz="1300" dirty="0">
                <a:ea typeface="+mn-lt"/>
                <a:cs typeface="+mn-lt"/>
              </a:rPr>
              <a:t> </a:t>
            </a:r>
            <a:r>
              <a:rPr lang="en-US" sz="1300" dirty="0" err="1">
                <a:ea typeface="+mn-lt"/>
                <a:cs typeface="+mn-lt"/>
              </a:rPr>
              <a:t>като</a:t>
            </a:r>
            <a:r>
              <a:rPr lang="en-US" sz="1300" dirty="0">
                <a:ea typeface="+mn-lt"/>
                <a:cs typeface="+mn-lt"/>
              </a:rPr>
              <a:t> </a:t>
            </a:r>
            <a:r>
              <a:rPr lang="en-US" sz="1300" dirty="0" err="1">
                <a:ea typeface="+mn-lt"/>
                <a:cs typeface="+mn-lt"/>
              </a:rPr>
              <a:t>вече</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бъде</a:t>
            </a:r>
            <a:r>
              <a:rPr lang="en-US" sz="1300" dirty="0">
                <a:ea typeface="+mn-lt"/>
                <a:cs typeface="+mn-lt"/>
              </a:rPr>
              <a:t> </a:t>
            </a:r>
            <a:r>
              <a:rPr lang="en-US" sz="1300" dirty="0" err="1">
                <a:ea typeface="+mn-lt"/>
                <a:cs typeface="+mn-lt"/>
              </a:rPr>
              <a:t>възможно</a:t>
            </a:r>
            <a:r>
              <a:rPr lang="en-US" sz="1300" dirty="0">
                <a:ea typeface="+mn-lt"/>
                <a:cs typeface="+mn-lt"/>
              </a:rPr>
              <a:t> </a:t>
            </a:r>
            <a:r>
              <a:rPr lang="en-US" sz="1300" dirty="0" err="1">
                <a:ea typeface="+mn-lt"/>
                <a:cs typeface="+mn-lt"/>
              </a:rPr>
              <a:t>добри</a:t>
            </a:r>
            <a:r>
              <a:rPr lang="en-US" sz="1300" dirty="0">
                <a:ea typeface="+mn-lt"/>
                <a:cs typeface="+mn-lt"/>
              </a:rPr>
              <a:t> </a:t>
            </a:r>
            <a:r>
              <a:rPr lang="en-US" sz="1300" dirty="0" err="1">
                <a:ea typeface="+mn-lt"/>
                <a:cs typeface="+mn-lt"/>
              </a:rPr>
              <a:t>хирурзи</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реагират</a:t>
            </a:r>
            <a:r>
              <a:rPr lang="en-US" sz="1300" dirty="0">
                <a:ea typeface="+mn-lt"/>
                <a:cs typeface="+mn-lt"/>
              </a:rPr>
              <a:t> </a:t>
            </a:r>
            <a:r>
              <a:rPr lang="en-US" sz="1300" dirty="0" err="1">
                <a:ea typeface="+mn-lt"/>
                <a:cs typeface="+mn-lt"/>
              </a:rPr>
              <a:t>при</a:t>
            </a:r>
            <a:r>
              <a:rPr lang="en-US" sz="1300" dirty="0">
                <a:ea typeface="+mn-lt"/>
                <a:cs typeface="+mn-lt"/>
              </a:rPr>
              <a:t> </a:t>
            </a:r>
            <a:r>
              <a:rPr lang="en-US" sz="1300" dirty="0" err="1">
                <a:ea typeface="+mn-lt"/>
                <a:cs typeface="+mn-lt"/>
              </a:rPr>
              <a:t>спешен</a:t>
            </a:r>
            <a:r>
              <a:rPr lang="en-US" sz="1300" dirty="0">
                <a:ea typeface="+mn-lt"/>
                <a:cs typeface="+mn-lt"/>
              </a:rPr>
              <a:t> </a:t>
            </a:r>
            <a:r>
              <a:rPr lang="en-US" sz="1300" dirty="0" err="1">
                <a:ea typeface="+mn-lt"/>
                <a:cs typeface="+mn-lt"/>
              </a:rPr>
              <a:t>случай</a:t>
            </a:r>
            <a:r>
              <a:rPr lang="en-US" sz="1300" dirty="0">
                <a:ea typeface="+mn-lt"/>
                <a:cs typeface="+mn-lt"/>
              </a:rPr>
              <a:t>, </a:t>
            </a:r>
            <a:r>
              <a:rPr lang="en-US" sz="1300" dirty="0" err="1">
                <a:ea typeface="+mn-lt"/>
                <a:cs typeface="+mn-lt"/>
              </a:rPr>
              <a:t>само</a:t>
            </a:r>
            <a:r>
              <a:rPr lang="en-US" sz="1300" dirty="0">
                <a:ea typeface="+mn-lt"/>
                <a:cs typeface="+mn-lt"/>
              </a:rPr>
              <a:t> </a:t>
            </a:r>
            <a:r>
              <a:rPr lang="en-US" sz="1300" dirty="0" err="1">
                <a:ea typeface="+mn-lt"/>
                <a:cs typeface="+mn-lt"/>
              </a:rPr>
              <a:t>след</a:t>
            </a:r>
            <a:r>
              <a:rPr lang="en-US" sz="1300" dirty="0">
                <a:ea typeface="+mn-lt"/>
                <a:cs typeface="+mn-lt"/>
              </a:rPr>
              <a:t> </a:t>
            </a:r>
            <a:r>
              <a:rPr lang="en-US" sz="1300" dirty="0" err="1">
                <a:ea typeface="+mn-lt"/>
                <a:cs typeface="+mn-lt"/>
              </a:rPr>
              <a:t>броени</a:t>
            </a:r>
            <a:r>
              <a:rPr lang="en-US" sz="1300" dirty="0">
                <a:ea typeface="+mn-lt"/>
                <a:cs typeface="+mn-lt"/>
              </a:rPr>
              <a:t> </a:t>
            </a:r>
            <a:r>
              <a:rPr lang="en-US" sz="1300" dirty="0" err="1">
                <a:ea typeface="+mn-lt"/>
                <a:cs typeface="+mn-lt"/>
              </a:rPr>
              <a:t>секунди</a:t>
            </a:r>
            <a:r>
              <a:rPr lang="en-US" sz="1300" dirty="0">
                <a:ea typeface="+mn-lt"/>
                <a:cs typeface="+mn-lt"/>
              </a:rPr>
              <a:t> и </a:t>
            </a:r>
            <a:r>
              <a:rPr lang="en-US" sz="1300" dirty="0" err="1">
                <a:ea typeface="+mn-lt"/>
                <a:cs typeface="+mn-lt"/>
              </a:rPr>
              <a:t>то</a:t>
            </a:r>
            <a:r>
              <a:rPr lang="en-US" sz="1300" dirty="0">
                <a:ea typeface="+mn-lt"/>
                <a:cs typeface="+mn-lt"/>
              </a:rPr>
              <a:t> </a:t>
            </a:r>
            <a:r>
              <a:rPr lang="en-US" sz="1300" dirty="0" err="1">
                <a:ea typeface="+mn-lt"/>
                <a:cs typeface="+mn-lt"/>
              </a:rPr>
              <a:t>при</a:t>
            </a:r>
            <a:r>
              <a:rPr lang="en-US" sz="1300" dirty="0">
                <a:ea typeface="+mn-lt"/>
                <a:cs typeface="+mn-lt"/>
              </a:rPr>
              <a:t> </a:t>
            </a:r>
            <a:r>
              <a:rPr lang="en-US" sz="1300" dirty="0" err="1">
                <a:ea typeface="+mn-lt"/>
                <a:cs typeface="+mn-lt"/>
              </a:rPr>
              <a:t>операцията</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пациент</a:t>
            </a:r>
            <a:r>
              <a:rPr lang="en-US" sz="1300" dirty="0">
                <a:ea typeface="+mn-lt"/>
                <a:cs typeface="+mn-lt"/>
              </a:rPr>
              <a:t>, </a:t>
            </a:r>
            <a:r>
              <a:rPr lang="en-US" sz="1300" dirty="0" err="1">
                <a:ea typeface="+mn-lt"/>
                <a:cs typeface="+mn-lt"/>
              </a:rPr>
              <a:t>намиращ</a:t>
            </a:r>
            <a:r>
              <a:rPr lang="en-US" sz="1300" dirty="0">
                <a:ea typeface="+mn-lt"/>
                <a:cs typeface="+mn-lt"/>
              </a:rPr>
              <a:t> </a:t>
            </a:r>
            <a:r>
              <a:rPr lang="en-US" sz="1300" dirty="0" err="1">
                <a:ea typeface="+mn-lt"/>
                <a:cs typeface="+mn-lt"/>
              </a:rPr>
              <a:t>се</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другия</a:t>
            </a:r>
            <a:r>
              <a:rPr lang="en-US" sz="1300" dirty="0">
                <a:ea typeface="+mn-lt"/>
                <a:cs typeface="+mn-lt"/>
              </a:rPr>
              <a:t> </a:t>
            </a:r>
            <a:r>
              <a:rPr lang="en-US" sz="1300" dirty="0" err="1">
                <a:ea typeface="+mn-lt"/>
                <a:cs typeface="+mn-lt"/>
              </a:rPr>
              <a:t>край</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света</a:t>
            </a:r>
            <a:r>
              <a:rPr lang="en-US" sz="1300" dirty="0">
                <a:ea typeface="+mn-lt"/>
                <a:cs typeface="+mn-lt"/>
              </a:rPr>
              <a:t>“.</a:t>
            </a:r>
            <a:endParaRPr lang="en-US" sz="1300" b="1" dirty="0"/>
          </a:p>
        </p:txBody>
      </p:sp>
    </p:spTree>
    <p:extLst>
      <p:ext uri="{BB962C8B-B14F-4D97-AF65-F5344CB8AC3E}">
        <p14:creationId xmlns:p14="http://schemas.microsoft.com/office/powerpoint/2010/main" val="293992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keyboard, computer, sitting, mouse&#10;&#10;Description generated with very high confidence">
            <a:extLst>
              <a:ext uri="{FF2B5EF4-FFF2-40B4-BE49-F238E27FC236}">
                <a16:creationId xmlns="" xmlns:a16="http://schemas.microsoft.com/office/drawing/2014/main" id="{CB703F29-113E-4762-87AD-1DD75536DBDA}"/>
              </a:ext>
            </a:extLst>
          </p:cNvPr>
          <p:cNvPicPr>
            <a:picLocks noChangeAspect="1"/>
          </p:cNvPicPr>
          <p:nvPr/>
        </p:nvPicPr>
        <p:blipFill rotWithShape="1">
          <a:blip r:embed="rId2" cstate="print"/>
          <a:srcRect l="995" t="553" r="-1" b="-1"/>
          <a:stretch/>
        </p:blipFill>
        <p:spPr>
          <a:xfrm>
            <a:off x="20" y="-1"/>
            <a:ext cx="12191980" cy="6857999"/>
          </a:xfrm>
          <a:prstGeom prst="rect">
            <a:avLst/>
          </a:prstGeom>
        </p:spPr>
      </p:pic>
      <p:sp>
        <p:nvSpPr>
          <p:cNvPr id="20" name="Rectangle 19">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7C63C83-B74C-499B-94A3-67ECEC8C67A7}"/>
              </a:ext>
            </a:extLst>
          </p:cNvPr>
          <p:cNvSpPr>
            <a:spLocks noGrp="1"/>
          </p:cNvSpPr>
          <p:nvPr>
            <p:ph type="title"/>
          </p:nvPr>
        </p:nvSpPr>
        <p:spPr>
          <a:xfrm>
            <a:off x="6846137" y="727626"/>
            <a:ext cx="4602152" cy="1718225"/>
          </a:xfrm>
        </p:spPr>
        <p:txBody>
          <a:bodyPr>
            <a:normAutofit/>
          </a:bodyPr>
          <a:lstStyle/>
          <a:p>
            <a:r>
              <a:rPr lang="en-US" sz="3700" b="1">
                <a:ea typeface="+mj-lt"/>
                <a:cs typeface="+mj-lt"/>
              </a:rPr>
              <a:t>Архитект на дигитално съдържание</a:t>
            </a:r>
            <a:endParaRPr lang="en-US" sz="3700"/>
          </a:p>
        </p:txBody>
      </p:sp>
      <p:sp>
        <p:nvSpPr>
          <p:cNvPr id="3" name="Content Placeholder 2">
            <a:extLst>
              <a:ext uri="{FF2B5EF4-FFF2-40B4-BE49-F238E27FC236}">
                <a16:creationId xmlns="" xmlns:a16="http://schemas.microsoft.com/office/drawing/2014/main" id="{B07D8748-B36F-47DF-AB10-3029C12C929D}"/>
              </a:ext>
            </a:extLst>
          </p:cNvPr>
          <p:cNvSpPr>
            <a:spLocks noGrp="1"/>
          </p:cNvSpPr>
          <p:nvPr>
            <p:ph idx="1"/>
          </p:nvPr>
        </p:nvSpPr>
        <p:spPr>
          <a:xfrm>
            <a:off x="6846137" y="2538920"/>
            <a:ext cx="4602152" cy="3480066"/>
          </a:xfrm>
        </p:spPr>
        <p:txBody>
          <a:bodyPr vert="horz" lIns="91440" tIns="45720" rIns="91440" bIns="45720" rtlCol="0">
            <a:normAutofit/>
          </a:bodyPr>
          <a:lstStyle/>
          <a:p>
            <a:pPr>
              <a:lnSpc>
                <a:spcPct val="90000"/>
              </a:lnSpc>
            </a:pPr>
            <a:r>
              <a:rPr lang="en-US" sz="1400" dirty="0" err="1">
                <a:ea typeface="+mn-lt"/>
                <a:cs typeface="+mn-lt"/>
              </a:rPr>
              <a:t>Макар</a:t>
            </a:r>
            <a:r>
              <a:rPr lang="en-US" sz="1400" dirty="0">
                <a:ea typeface="+mn-lt"/>
                <a:cs typeface="+mn-lt"/>
              </a:rPr>
              <a:t> и </a:t>
            </a:r>
            <a:r>
              <a:rPr lang="en-US" sz="1400" dirty="0" err="1">
                <a:ea typeface="+mn-lt"/>
                <a:cs typeface="+mn-lt"/>
              </a:rPr>
              <a:t>да</a:t>
            </a:r>
            <a:r>
              <a:rPr lang="en-US" sz="1400" dirty="0">
                <a:ea typeface="+mn-lt"/>
                <a:cs typeface="+mn-lt"/>
              </a:rPr>
              <a:t> </a:t>
            </a:r>
            <a:r>
              <a:rPr lang="en-US" sz="1400" dirty="0" err="1">
                <a:ea typeface="+mn-lt"/>
                <a:cs typeface="+mn-lt"/>
              </a:rPr>
              <a:t>наблюдаваме</a:t>
            </a:r>
            <a:r>
              <a:rPr lang="en-US" sz="1400" dirty="0">
                <a:ea typeface="+mn-lt"/>
                <a:cs typeface="+mn-lt"/>
              </a:rPr>
              <a:t> </a:t>
            </a:r>
            <a:r>
              <a:rPr lang="en-US" sz="1400" dirty="0" err="1">
                <a:ea typeface="+mn-lt"/>
                <a:cs typeface="+mn-lt"/>
              </a:rPr>
              <a:t>залязване</a:t>
            </a:r>
            <a:r>
              <a:rPr lang="en-US" sz="1400" dirty="0">
                <a:ea typeface="+mn-lt"/>
                <a:cs typeface="+mn-lt"/>
              </a:rPr>
              <a:t> </a:t>
            </a:r>
            <a:r>
              <a:rPr lang="en-US" sz="1400" dirty="0" err="1">
                <a:ea typeface="+mn-lt"/>
                <a:cs typeface="+mn-lt"/>
              </a:rPr>
              <a:t>на</a:t>
            </a:r>
            <a:r>
              <a:rPr lang="en-US" sz="1400" dirty="0">
                <a:ea typeface="+mn-lt"/>
                <a:cs typeface="+mn-lt"/>
              </a:rPr>
              <a:t> </a:t>
            </a:r>
            <a:r>
              <a:rPr lang="en-US" sz="1400" dirty="0" err="1">
                <a:ea typeface="+mn-lt"/>
                <a:cs typeface="+mn-lt"/>
              </a:rPr>
              <a:t>печатните</a:t>
            </a:r>
            <a:r>
              <a:rPr lang="en-US" sz="1400" dirty="0">
                <a:ea typeface="+mn-lt"/>
                <a:cs typeface="+mn-lt"/>
              </a:rPr>
              <a:t> </a:t>
            </a:r>
            <a:r>
              <a:rPr lang="en-US" sz="1400" dirty="0" err="1">
                <a:ea typeface="+mn-lt"/>
                <a:cs typeface="+mn-lt"/>
              </a:rPr>
              <a:t>медии</a:t>
            </a:r>
            <a:r>
              <a:rPr lang="en-US" sz="1400" dirty="0">
                <a:ea typeface="+mn-lt"/>
                <a:cs typeface="+mn-lt"/>
              </a:rPr>
              <a:t>, </a:t>
            </a:r>
            <a:r>
              <a:rPr lang="en-US" sz="1400" dirty="0" err="1">
                <a:ea typeface="+mn-lt"/>
                <a:cs typeface="+mn-lt"/>
              </a:rPr>
              <a:t>които</a:t>
            </a:r>
            <a:r>
              <a:rPr lang="en-US" sz="1400" dirty="0">
                <a:ea typeface="+mn-lt"/>
                <a:cs typeface="+mn-lt"/>
              </a:rPr>
              <a:t> </a:t>
            </a:r>
            <a:r>
              <a:rPr lang="en-US" sz="1400" dirty="0" err="1">
                <a:ea typeface="+mn-lt"/>
                <a:cs typeface="+mn-lt"/>
              </a:rPr>
              <a:t>все</a:t>
            </a:r>
            <a:r>
              <a:rPr lang="en-US" sz="1400" dirty="0">
                <a:ea typeface="+mn-lt"/>
                <a:cs typeface="+mn-lt"/>
              </a:rPr>
              <a:t> </a:t>
            </a:r>
            <a:r>
              <a:rPr lang="en-US" sz="1400" dirty="0" err="1">
                <a:ea typeface="+mn-lt"/>
                <a:cs typeface="+mn-lt"/>
              </a:rPr>
              <a:t>по-често</a:t>
            </a:r>
            <a:r>
              <a:rPr lang="en-US" sz="1400" dirty="0">
                <a:ea typeface="+mn-lt"/>
                <a:cs typeface="+mn-lt"/>
              </a:rPr>
              <a:t> </a:t>
            </a:r>
            <a:r>
              <a:rPr lang="en-US" sz="1400" dirty="0" err="1">
                <a:ea typeface="+mn-lt"/>
                <a:cs typeface="+mn-lt"/>
              </a:rPr>
              <a:t>биват</a:t>
            </a:r>
            <a:r>
              <a:rPr lang="en-US" sz="1400" dirty="0">
                <a:ea typeface="+mn-lt"/>
                <a:cs typeface="+mn-lt"/>
              </a:rPr>
              <a:t> </a:t>
            </a:r>
            <a:r>
              <a:rPr lang="en-US" sz="1400" dirty="0" err="1">
                <a:ea typeface="+mn-lt"/>
                <a:cs typeface="+mn-lt"/>
              </a:rPr>
              <a:t>изместени</a:t>
            </a:r>
            <a:r>
              <a:rPr lang="en-US" sz="1400" dirty="0">
                <a:ea typeface="+mn-lt"/>
                <a:cs typeface="+mn-lt"/>
              </a:rPr>
              <a:t> </a:t>
            </a:r>
            <a:r>
              <a:rPr lang="en-US" sz="1400" dirty="0" err="1">
                <a:ea typeface="+mn-lt"/>
                <a:cs typeface="+mn-lt"/>
              </a:rPr>
              <a:t>от</a:t>
            </a:r>
            <a:r>
              <a:rPr lang="en-US" sz="1400" dirty="0">
                <a:ea typeface="+mn-lt"/>
                <a:cs typeface="+mn-lt"/>
              </a:rPr>
              <a:t> </a:t>
            </a:r>
            <a:r>
              <a:rPr lang="en-US" sz="1400" dirty="0" err="1">
                <a:ea typeface="+mn-lt"/>
                <a:cs typeface="+mn-lt"/>
              </a:rPr>
              <a:t>дигиталните</a:t>
            </a:r>
            <a:r>
              <a:rPr lang="en-US" sz="1400" dirty="0">
                <a:ea typeface="+mn-lt"/>
                <a:cs typeface="+mn-lt"/>
              </a:rPr>
              <a:t> </a:t>
            </a:r>
            <a:r>
              <a:rPr lang="en-US" sz="1400" dirty="0" err="1">
                <a:ea typeface="+mn-lt"/>
                <a:cs typeface="+mn-lt"/>
              </a:rPr>
              <a:t>им</a:t>
            </a:r>
            <a:r>
              <a:rPr lang="en-US" sz="1400" dirty="0">
                <a:ea typeface="+mn-lt"/>
                <a:cs typeface="+mn-lt"/>
              </a:rPr>
              <a:t> </a:t>
            </a:r>
            <a:r>
              <a:rPr lang="en-US" sz="1400" dirty="0" err="1">
                <a:ea typeface="+mn-lt"/>
                <a:cs typeface="+mn-lt"/>
              </a:rPr>
              <a:t>алтернативи</a:t>
            </a:r>
            <a:r>
              <a:rPr lang="en-US" sz="1400" dirty="0">
                <a:ea typeface="+mn-lt"/>
                <a:cs typeface="+mn-lt"/>
              </a:rPr>
              <a:t>, </a:t>
            </a:r>
            <a:r>
              <a:rPr lang="en-US" sz="1400" dirty="0" err="1">
                <a:ea typeface="+mn-lt"/>
                <a:cs typeface="+mn-lt"/>
              </a:rPr>
              <a:t>професията</a:t>
            </a:r>
            <a:r>
              <a:rPr lang="en-US" sz="1400" dirty="0">
                <a:ea typeface="+mn-lt"/>
                <a:cs typeface="+mn-lt"/>
              </a:rPr>
              <a:t> „</a:t>
            </a:r>
            <a:r>
              <a:rPr lang="en-US" sz="1400" dirty="0" err="1">
                <a:ea typeface="+mn-lt"/>
                <a:cs typeface="+mn-lt"/>
              </a:rPr>
              <a:t>журналист</a:t>
            </a:r>
            <a:r>
              <a:rPr lang="en-US" sz="1400" dirty="0">
                <a:ea typeface="+mn-lt"/>
                <a:cs typeface="+mn-lt"/>
              </a:rPr>
              <a:t>“ </a:t>
            </a:r>
            <a:r>
              <a:rPr lang="en-US" sz="1400" dirty="0" err="1">
                <a:ea typeface="+mn-lt"/>
                <a:cs typeface="+mn-lt"/>
              </a:rPr>
              <a:t>няма</a:t>
            </a:r>
            <a:r>
              <a:rPr lang="en-US" sz="1400" dirty="0">
                <a:ea typeface="+mn-lt"/>
                <a:cs typeface="+mn-lt"/>
              </a:rPr>
              <a:t> </a:t>
            </a:r>
            <a:r>
              <a:rPr lang="en-US" sz="1400" dirty="0" err="1">
                <a:ea typeface="+mn-lt"/>
                <a:cs typeface="+mn-lt"/>
              </a:rPr>
              <a:t>да</a:t>
            </a:r>
            <a:r>
              <a:rPr lang="en-US" sz="1400" dirty="0">
                <a:ea typeface="+mn-lt"/>
                <a:cs typeface="+mn-lt"/>
              </a:rPr>
              <a:t> </a:t>
            </a:r>
            <a:r>
              <a:rPr lang="en-US" sz="1400" dirty="0" err="1">
                <a:ea typeface="+mn-lt"/>
                <a:cs typeface="+mn-lt"/>
              </a:rPr>
              <a:t>загуби</a:t>
            </a:r>
            <a:r>
              <a:rPr lang="en-US" sz="1400" dirty="0">
                <a:ea typeface="+mn-lt"/>
                <a:cs typeface="+mn-lt"/>
              </a:rPr>
              <a:t> </a:t>
            </a:r>
            <a:r>
              <a:rPr lang="en-US" sz="1400" dirty="0" err="1">
                <a:ea typeface="+mn-lt"/>
                <a:cs typeface="+mn-lt"/>
              </a:rPr>
              <a:t>смисъл</a:t>
            </a:r>
            <a:r>
              <a:rPr lang="en-US" sz="1400" dirty="0">
                <a:ea typeface="+mn-lt"/>
                <a:cs typeface="+mn-lt"/>
              </a:rPr>
              <a:t> и </a:t>
            </a:r>
            <a:r>
              <a:rPr lang="en-US" sz="1400" dirty="0" err="1">
                <a:ea typeface="+mn-lt"/>
                <a:cs typeface="+mn-lt"/>
              </a:rPr>
              <a:t>стойност</a:t>
            </a:r>
            <a:r>
              <a:rPr lang="en-US" sz="1400" dirty="0">
                <a:ea typeface="+mn-lt"/>
                <a:cs typeface="+mn-lt"/>
              </a:rPr>
              <a:t>, </a:t>
            </a:r>
            <a:r>
              <a:rPr lang="en-US" sz="1400" dirty="0" err="1">
                <a:ea typeface="+mn-lt"/>
                <a:cs typeface="+mn-lt"/>
              </a:rPr>
              <a:t>но</a:t>
            </a:r>
            <a:r>
              <a:rPr lang="en-US" sz="1400" dirty="0">
                <a:ea typeface="+mn-lt"/>
                <a:cs typeface="+mn-lt"/>
              </a:rPr>
              <a:t> </a:t>
            </a:r>
            <a:r>
              <a:rPr lang="en-US" sz="1400" dirty="0" err="1">
                <a:ea typeface="+mn-lt"/>
                <a:cs typeface="+mn-lt"/>
              </a:rPr>
              <a:t>няма</a:t>
            </a:r>
            <a:r>
              <a:rPr lang="en-US" sz="1400" dirty="0">
                <a:ea typeface="+mn-lt"/>
                <a:cs typeface="+mn-lt"/>
              </a:rPr>
              <a:t> </a:t>
            </a:r>
            <a:r>
              <a:rPr lang="en-US" sz="1400" dirty="0" err="1">
                <a:ea typeface="+mn-lt"/>
                <a:cs typeface="+mn-lt"/>
              </a:rPr>
              <a:t>да</a:t>
            </a:r>
            <a:r>
              <a:rPr lang="en-US" sz="1400" dirty="0">
                <a:ea typeface="+mn-lt"/>
                <a:cs typeface="+mn-lt"/>
              </a:rPr>
              <a:t> е </a:t>
            </a:r>
            <a:r>
              <a:rPr lang="en-US" sz="1400" dirty="0" err="1">
                <a:ea typeface="+mn-lt"/>
                <a:cs typeface="+mn-lt"/>
              </a:rPr>
              <a:t>във</a:t>
            </a:r>
            <a:r>
              <a:rPr lang="en-US" sz="1400" dirty="0">
                <a:ea typeface="+mn-lt"/>
                <a:cs typeface="+mn-lt"/>
              </a:rPr>
              <a:t> </a:t>
            </a:r>
            <a:r>
              <a:rPr lang="en-US" sz="1400" dirty="0" err="1">
                <a:ea typeface="+mn-lt"/>
                <a:cs typeface="+mn-lt"/>
              </a:rPr>
              <a:t>видa</a:t>
            </a:r>
            <a:r>
              <a:rPr lang="en-US" sz="1400" dirty="0">
                <a:ea typeface="+mn-lt"/>
                <a:cs typeface="+mn-lt"/>
              </a:rPr>
              <a:t>, в </a:t>
            </a:r>
            <a:r>
              <a:rPr lang="en-US" sz="1400" dirty="0" err="1">
                <a:ea typeface="+mn-lt"/>
                <a:cs typeface="+mn-lt"/>
              </a:rPr>
              <a:t>който</a:t>
            </a:r>
            <a:r>
              <a:rPr lang="en-US" sz="1400" dirty="0">
                <a:ea typeface="+mn-lt"/>
                <a:cs typeface="+mn-lt"/>
              </a:rPr>
              <a:t> я </a:t>
            </a:r>
            <a:r>
              <a:rPr lang="en-US" sz="1400" dirty="0" err="1">
                <a:ea typeface="+mn-lt"/>
                <a:cs typeface="+mn-lt"/>
              </a:rPr>
              <a:t>познаваме</a:t>
            </a:r>
            <a:r>
              <a:rPr lang="en-US" sz="1400" dirty="0">
                <a:ea typeface="+mn-lt"/>
                <a:cs typeface="+mn-lt"/>
              </a:rPr>
              <a:t> „</a:t>
            </a:r>
            <a:r>
              <a:rPr lang="en-US" sz="1400" dirty="0" err="1">
                <a:ea typeface="+mn-lt"/>
                <a:cs typeface="+mn-lt"/>
              </a:rPr>
              <a:t>Журналистиката</a:t>
            </a:r>
            <a:r>
              <a:rPr lang="en-US" sz="1400" dirty="0">
                <a:ea typeface="+mn-lt"/>
                <a:cs typeface="+mn-lt"/>
              </a:rPr>
              <a:t> с </a:t>
            </a:r>
            <a:r>
              <a:rPr lang="en-US" sz="1400" dirty="0" err="1">
                <a:ea typeface="+mn-lt"/>
                <a:cs typeface="+mn-lt"/>
              </a:rPr>
              <a:t>тефтер</a:t>
            </a:r>
            <a:r>
              <a:rPr lang="en-US" sz="1400" dirty="0">
                <a:ea typeface="+mn-lt"/>
                <a:cs typeface="+mn-lt"/>
              </a:rPr>
              <a:t>, </a:t>
            </a:r>
            <a:r>
              <a:rPr lang="en-US" sz="1400" dirty="0" err="1">
                <a:ea typeface="+mn-lt"/>
                <a:cs typeface="+mn-lt"/>
              </a:rPr>
              <a:t>химикал</a:t>
            </a:r>
            <a:r>
              <a:rPr lang="en-US" sz="1400" dirty="0">
                <a:ea typeface="+mn-lt"/>
                <a:cs typeface="+mn-lt"/>
              </a:rPr>
              <a:t> и </a:t>
            </a:r>
            <a:r>
              <a:rPr lang="en-US" sz="1400" dirty="0" err="1">
                <a:ea typeface="+mn-lt"/>
                <a:cs typeface="+mn-lt"/>
              </a:rPr>
              <a:t>диктофон</a:t>
            </a:r>
            <a:r>
              <a:rPr lang="en-US" sz="1400" dirty="0">
                <a:ea typeface="+mn-lt"/>
                <a:cs typeface="+mn-lt"/>
              </a:rPr>
              <a:t> </a:t>
            </a:r>
            <a:r>
              <a:rPr lang="en-US" sz="1400" dirty="0" err="1">
                <a:ea typeface="+mn-lt"/>
                <a:cs typeface="+mn-lt"/>
              </a:rPr>
              <a:t>ще</a:t>
            </a:r>
            <a:r>
              <a:rPr lang="en-US" sz="1400" dirty="0">
                <a:ea typeface="+mn-lt"/>
                <a:cs typeface="+mn-lt"/>
              </a:rPr>
              <a:t> </a:t>
            </a:r>
            <a:r>
              <a:rPr lang="en-US" sz="1400" dirty="0" err="1">
                <a:ea typeface="+mn-lt"/>
                <a:cs typeface="+mn-lt"/>
              </a:rPr>
              <a:t>премине</a:t>
            </a:r>
            <a:r>
              <a:rPr lang="en-US" sz="1400" dirty="0">
                <a:ea typeface="+mn-lt"/>
                <a:cs typeface="+mn-lt"/>
              </a:rPr>
              <a:t> </a:t>
            </a:r>
            <a:r>
              <a:rPr lang="en-US" sz="1400" dirty="0" err="1">
                <a:ea typeface="+mn-lt"/>
                <a:cs typeface="+mn-lt"/>
              </a:rPr>
              <a:t>на</a:t>
            </a:r>
            <a:r>
              <a:rPr lang="en-US" sz="1400" dirty="0">
                <a:ea typeface="+mn-lt"/>
                <a:cs typeface="+mn-lt"/>
              </a:rPr>
              <a:t> </a:t>
            </a:r>
            <a:r>
              <a:rPr lang="en-US" sz="1400" dirty="0" err="1">
                <a:ea typeface="+mn-lt"/>
                <a:cs typeface="+mn-lt"/>
              </a:rPr>
              <a:t>друго</a:t>
            </a:r>
            <a:r>
              <a:rPr lang="en-US" sz="1400" dirty="0">
                <a:ea typeface="+mn-lt"/>
                <a:cs typeface="+mn-lt"/>
              </a:rPr>
              <a:t> </a:t>
            </a:r>
            <a:r>
              <a:rPr lang="en-US" sz="1400" dirty="0" err="1">
                <a:ea typeface="+mn-lt"/>
                <a:cs typeface="+mn-lt"/>
              </a:rPr>
              <a:t>ниво</a:t>
            </a:r>
            <a:r>
              <a:rPr lang="en-US" sz="1400" dirty="0">
                <a:ea typeface="+mn-lt"/>
                <a:cs typeface="+mn-lt"/>
              </a:rPr>
              <a:t>. </a:t>
            </a:r>
            <a:r>
              <a:rPr lang="en-US" sz="1400" dirty="0" err="1">
                <a:ea typeface="+mn-lt"/>
                <a:cs typeface="+mn-lt"/>
              </a:rPr>
              <a:t>Все</a:t>
            </a:r>
            <a:r>
              <a:rPr lang="en-US" sz="1400" dirty="0">
                <a:ea typeface="+mn-lt"/>
                <a:cs typeface="+mn-lt"/>
              </a:rPr>
              <a:t> </a:t>
            </a:r>
            <a:r>
              <a:rPr lang="en-US" sz="1400" dirty="0" err="1">
                <a:ea typeface="+mn-lt"/>
                <a:cs typeface="+mn-lt"/>
              </a:rPr>
              <a:t>по-голяма</a:t>
            </a:r>
            <a:r>
              <a:rPr lang="en-US" sz="1400" dirty="0">
                <a:ea typeface="+mn-lt"/>
                <a:cs typeface="+mn-lt"/>
              </a:rPr>
              <a:t> </a:t>
            </a:r>
            <a:r>
              <a:rPr lang="en-US" sz="1400" dirty="0" err="1">
                <a:ea typeface="+mn-lt"/>
                <a:cs typeface="+mn-lt"/>
              </a:rPr>
              <a:t>роля</a:t>
            </a:r>
            <a:r>
              <a:rPr lang="en-US" sz="1400" dirty="0">
                <a:ea typeface="+mn-lt"/>
                <a:cs typeface="+mn-lt"/>
              </a:rPr>
              <a:t> </a:t>
            </a:r>
            <a:r>
              <a:rPr lang="en-US" sz="1400" dirty="0" err="1">
                <a:ea typeface="+mn-lt"/>
                <a:cs typeface="+mn-lt"/>
              </a:rPr>
              <a:t>ще</a:t>
            </a:r>
            <a:r>
              <a:rPr lang="en-US" sz="1400" dirty="0">
                <a:ea typeface="+mn-lt"/>
                <a:cs typeface="+mn-lt"/>
              </a:rPr>
              <a:t> </a:t>
            </a:r>
            <a:r>
              <a:rPr lang="en-US" sz="1400" dirty="0" err="1">
                <a:ea typeface="+mn-lt"/>
                <a:cs typeface="+mn-lt"/>
              </a:rPr>
              <a:t>имат</a:t>
            </a:r>
            <a:r>
              <a:rPr lang="en-US" sz="1400" dirty="0">
                <a:ea typeface="+mn-lt"/>
                <a:cs typeface="+mn-lt"/>
              </a:rPr>
              <a:t> </a:t>
            </a:r>
            <a:r>
              <a:rPr lang="en-US" sz="1400" dirty="0" err="1">
                <a:ea typeface="+mn-lt"/>
                <a:cs typeface="+mn-lt"/>
              </a:rPr>
              <a:t>т.нар</a:t>
            </a:r>
            <a:r>
              <a:rPr lang="en-US" sz="1400" dirty="0">
                <a:ea typeface="+mn-lt"/>
                <a:cs typeface="+mn-lt"/>
              </a:rPr>
              <a:t>. </a:t>
            </a:r>
            <a:r>
              <a:rPr lang="en-US" sz="1400" dirty="0" err="1">
                <a:ea typeface="+mn-lt"/>
                <a:cs typeface="+mn-lt"/>
              </a:rPr>
              <a:t>архитекти</a:t>
            </a:r>
            <a:r>
              <a:rPr lang="en-US" sz="1400" dirty="0">
                <a:ea typeface="+mn-lt"/>
                <a:cs typeface="+mn-lt"/>
              </a:rPr>
              <a:t> </a:t>
            </a:r>
            <a:r>
              <a:rPr lang="en-US" sz="1400" dirty="0" err="1">
                <a:ea typeface="+mn-lt"/>
                <a:cs typeface="+mn-lt"/>
              </a:rPr>
              <a:t>на</a:t>
            </a:r>
            <a:r>
              <a:rPr lang="en-US" sz="1400" dirty="0">
                <a:ea typeface="+mn-lt"/>
                <a:cs typeface="+mn-lt"/>
              </a:rPr>
              <a:t> </a:t>
            </a:r>
            <a:r>
              <a:rPr lang="en-US" sz="1400" dirty="0" err="1">
                <a:ea typeface="+mn-lt"/>
                <a:cs typeface="+mn-lt"/>
              </a:rPr>
              <a:t>дигитално</a:t>
            </a:r>
            <a:r>
              <a:rPr lang="en-US" sz="1400" dirty="0">
                <a:ea typeface="+mn-lt"/>
                <a:cs typeface="+mn-lt"/>
              </a:rPr>
              <a:t> </a:t>
            </a:r>
            <a:r>
              <a:rPr lang="en-US" sz="1400" dirty="0" err="1">
                <a:ea typeface="+mn-lt"/>
                <a:cs typeface="+mn-lt"/>
              </a:rPr>
              <a:t>съдържание</a:t>
            </a:r>
            <a:r>
              <a:rPr lang="en-US" sz="1400" dirty="0">
                <a:ea typeface="+mn-lt"/>
                <a:cs typeface="+mn-lt"/>
              </a:rPr>
              <a:t>, </a:t>
            </a:r>
            <a:r>
              <a:rPr lang="en-US" sz="1400" dirty="0" err="1">
                <a:ea typeface="+mn-lt"/>
                <a:cs typeface="+mn-lt"/>
              </a:rPr>
              <a:t>които</a:t>
            </a:r>
            <a:r>
              <a:rPr lang="en-US" sz="1400" dirty="0">
                <a:ea typeface="+mn-lt"/>
                <a:cs typeface="+mn-lt"/>
              </a:rPr>
              <a:t> </a:t>
            </a:r>
            <a:r>
              <a:rPr lang="en-US" sz="1400" dirty="0" err="1">
                <a:ea typeface="+mn-lt"/>
                <a:cs typeface="+mn-lt"/>
              </a:rPr>
              <a:t>да</a:t>
            </a:r>
            <a:r>
              <a:rPr lang="en-US" sz="1400" dirty="0">
                <a:ea typeface="+mn-lt"/>
                <a:cs typeface="+mn-lt"/>
              </a:rPr>
              <a:t> </a:t>
            </a:r>
            <a:r>
              <a:rPr lang="en-US" sz="1400" dirty="0" err="1">
                <a:ea typeface="+mn-lt"/>
                <a:cs typeface="+mn-lt"/>
              </a:rPr>
              <a:t>съумяват</a:t>
            </a:r>
            <a:r>
              <a:rPr lang="en-US" sz="1400" dirty="0">
                <a:ea typeface="+mn-lt"/>
                <a:cs typeface="+mn-lt"/>
              </a:rPr>
              <a:t> </a:t>
            </a:r>
            <a:r>
              <a:rPr lang="en-US" sz="1400" dirty="0" err="1">
                <a:ea typeface="+mn-lt"/>
                <a:cs typeface="+mn-lt"/>
              </a:rPr>
              <a:t>да</a:t>
            </a:r>
            <a:r>
              <a:rPr lang="en-US" sz="1400" dirty="0">
                <a:ea typeface="+mn-lt"/>
                <a:cs typeface="+mn-lt"/>
              </a:rPr>
              <a:t> </a:t>
            </a:r>
            <a:r>
              <a:rPr lang="en-US" sz="1400" dirty="0" err="1">
                <a:ea typeface="+mn-lt"/>
                <a:cs typeface="+mn-lt"/>
              </a:rPr>
              <a:t>съчетават</a:t>
            </a:r>
            <a:r>
              <a:rPr lang="en-US" sz="1400" dirty="0">
                <a:ea typeface="+mn-lt"/>
                <a:cs typeface="+mn-lt"/>
              </a:rPr>
              <a:t> </a:t>
            </a:r>
            <a:r>
              <a:rPr lang="en-US" sz="1400" dirty="0" err="1">
                <a:ea typeface="+mn-lt"/>
                <a:cs typeface="+mn-lt"/>
              </a:rPr>
              <a:t>технологични</a:t>
            </a:r>
            <a:r>
              <a:rPr lang="en-US" sz="1400" dirty="0">
                <a:ea typeface="+mn-lt"/>
                <a:cs typeface="+mn-lt"/>
              </a:rPr>
              <a:t> </a:t>
            </a:r>
            <a:r>
              <a:rPr lang="en-US" sz="1400" dirty="0" err="1">
                <a:ea typeface="+mn-lt"/>
                <a:cs typeface="+mn-lt"/>
              </a:rPr>
              <a:t>умения</a:t>
            </a:r>
            <a:r>
              <a:rPr lang="en-US" sz="1400" dirty="0">
                <a:ea typeface="+mn-lt"/>
                <a:cs typeface="+mn-lt"/>
              </a:rPr>
              <a:t> и </a:t>
            </a:r>
            <a:r>
              <a:rPr lang="en-US" sz="1400" dirty="0" err="1">
                <a:ea typeface="+mn-lt"/>
                <a:cs typeface="+mn-lt"/>
              </a:rPr>
              <a:t>умения</a:t>
            </a:r>
            <a:r>
              <a:rPr lang="en-US" sz="1400" dirty="0">
                <a:ea typeface="+mn-lt"/>
                <a:cs typeface="+mn-lt"/>
              </a:rPr>
              <a:t> </a:t>
            </a:r>
            <a:r>
              <a:rPr lang="en-US" sz="1400" dirty="0" err="1">
                <a:ea typeface="+mn-lt"/>
                <a:cs typeface="+mn-lt"/>
              </a:rPr>
              <a:t>за</a:t>
            </a:r>
            <a:r>
              <a:rPr lang="en-US" sz="1400" dirty="0">
                <a:ea typeface="+mn-lt"/>
                <a:cs typeface="+mn-lt"/>
              </a:rPr>
              <a:t> </a:t>
            </a:r>
            <a:r>
              <a:rPr lang="en-US" sz="1400" dirty="0" err="1">
                <a:ea typeface="+mn-lt"/>
                <a:cs typeface="+mn-lt"/>
              </a:rPr>
              <a:t>писане</a:t>
            </a:r>
            <a:r>
              <a:rPr lang="en-US" sz="1400" dirty="0">
                <a:ea typeface="+mn-lt"/>
                <a:cs typeface="+mn-lt"/>
              </a:rPr>
              <a:t>, а </a:t>
            </a:r>
            <a:r>
              <a:rPr lang="en-US" sz="1400" dirty="0" err="1">
                <a:ea typeface="+mn-lt"/>
                <a:cs typeface="+mn-lt"/>
              </a:rPr>
              <a:t>това</a:t>
            </a:r>
            <a:r>
              <a:rPr lang="en-US" sz="1400" dirty="0">
                <a:ea typeface="+mn-lt"/>
                <a:cs typeface="+mn-lt"/>
              </a:rPr>
              <a:t> е </a:t>
            </a:r>
            <a:r>
              <a:rPr lang="en-US" sz="1400" dirty="0" err="1">
                <a:ea typeface="+mn-lt"/>
                <a:cs typeface="+mn-lt"/>
              </a:rPr>
              <a:t>рядка</a:t>
            </a:r>
            <a:r>
              <a:rPr lang="en-US" sz="1400" dirty="0">
                <a:ea typeface="+mn-lt"/>
                <a:cs typeface="+mn-lt"/>
              </a:rPr>
              <a:t> </a:t>
            </a:r>
            <a:r>
              <a:rPr lang="en-US" sz="1400" dirty="0" err="1">
                <a:ea typeface="+mn-lt"/>
                <a:cs typeface="+mn-lt"/>
              </a:rPr>
              <a:t>комбинация</a:t>
            </a:r>
            <a:r>
              <a:rPr lang="en-US" sz="1400" dirty="0">
                <a:ea typeface="+mn-lt"/>
                <a:cs typeface="+mn-lt"/>
              </a:rPr>
              <a:t>. </a:t>
            </a:r>
            <a:r>
              <a:rPr lang="en-US" sz="1400" dirty="0" err="1">
                <a:ea typeface="+mn-lt"/>
                <a:cs typeface="+mn-lt"/>
              </a:rPr>
              <a:t>Този</a:t>
            </a:r>
            <a:r>
              <a:rPr lang="en-US" sz="1400" dirty="0">
                <a:ea typeface="+mn-lt"/>
                <a:cs typeface="+mn-lt"/>
              </a:rPr>
              <a:t> </a:t>
            </a:r>
            <a:r>
              <a:rPr lang="en-US" sz="1400" dirty="0" err="1">
                <a:ea typeface="+mn-lt"/>
                <a:cs typeface="+mn-lt"/>
              </a:rPr>
              <a:t>тип</a:t>
            </a:r>
            <a:r>
              <a:rPr lang="en-US" sz="1400" dirty="0">
                <a:ea typeface="+mn-lt"/>
                <a:cs typeface="+mn-lt"/>
              </a:rPr>
              <a:t> </a:t>
            </a:r>
            <a:r>
              <a:rPr lang="en-US" sz="1400" dirty="0" err="1">
                <a:ea typeface="+mn-lt"/>
                <a:cs typeface="+mn-lt"/>
              </a:rPr>
              <a:t>професионалисти</a:t>
            </a:r>
            <a:r>
              <a:rPr lang="en-US" sz="1400" dirty="0">
                <a:ea typeface="+mn-lt"/>
                <a:cs typeface="+mn-lt"/>
              </a:rPr>
              <a:t> </a:t>
            </a:r>
            <a:r>
              <a:rPr lang="en-US" sz="1400" dirty="0" err="1">
                <a:ea typeface="+mn-lt"/>
                <a:cs typeface="+mn-lt"/>
              </a:rPr>
              <a:t>ще</a:t>
            </a:r>
            <a:r>
              <a:rPr lang="en-US" sz="1400" dirty="0">
                <a:ea typeface="+mn-lt"/>
                <a:cs typeface="+mn-lt"/>
              </a:rPr>
              <a:t> </a:t>
            </a:r>
            <a:r>
              <a:rPr lang="en-US" sz="1400" dirty="0" err="1">
                <a:ea typeface="+mn-lt"/>
                <a:cs typeface="+mn-lt"/>
              </a:rPr>
              <a:t>трябва</a:t>
            </a:r>
            <a:r>
              <a:rPr lang="en-US" sz="1400" dirty="0">
                <a:ea typeface="+mn-lt"/>
                <a:cs typeface="+mn-lt"/>
              </a:rPr>
              <a:t> </a:t>
            </a:r>
            <a:r>
              <a:rPr lang="en-US" sz="1400" dirty="0" err="1">
                <a:ea typeface="+mn-lt"/>
                <a:cs typeface="+mn-lt"/>
              </a:rPr>
              <a:t>да</a:t>
            </a:r>
            <a:r>
              <a:rPr lang="en-US" sz="1400" dirty="0">
                <a:ea typeface="+mn-lt"/>
                <a:cs typeface="+mn-lt"/>
              </a:rPr>
              <a:t> </a:t>
            </a:r>
            <a:r>
              <a:rPr lang="en-US" sz="1400" dirty="0" err="1">
                <a:ea typeface="+mn-lt"/>
                <a:cs typeface="+mn-lt"/>
              </a:rPr>
              <a:t>могат</a:t>
            </a:r>
            <a:r>
              <a:rPr lang="en-US" sz="1400" dirty="0">
                <a:ea typeface="+mn-lt"/>
                <a:cs typeface="+mn-lt"/>
              </a:rPr>
              <a:t> </a:t>
            </a:r>
            <a:r>
              <a:rPr lang="en-US" sz="1400" dirty="0" err="1">
                <a:ea typeface="+mn-lt"/>
                <a:cs typeface="+mn-lt"/>
              </a:rPr>
              <a:t>да</a:t>
            </a:r>
            <a:r>
              <a:rPr lang="en-US" sz="1400" dirty="0">
                <a:ea typeface="+mn-lt"/>
                <a:cs typeface="+mn-lt"/>
              </a:rPr>
              <a:t> </a:t>
            </a:r>
            <a:r>
              <a:rPr lang="en-US" sz="1400" dirty="0" err="1">
                <a:ea typeface="+mn-lt"/>
                <a:cs typeface="+mn-lt"/>
              </a:rPr>
              <a:t>изградят</a:t>
            </a:r>
            <a:r>
              <a:rPr lang="en-US" sz="1400" dirty="0">
                <a:ea typeface="+mn-lt"/>
                <a:cs typeface="+mn-lt"/>
              </a:rPr>
              <a:t> </a:t>
            </a:r>
            <a:r>
              <a:rPr lang="en-US" sz="1400" dirty="0" err="1">
                <a:ea typeface="+mn-lt"/>
                <a:cs typeface="+mn-lt"/>
              </a:rPr>
              <a:t>текст</a:t>
            </a:r>
            <a:r>
              <a:rPr lang="en-US" sz="1400" dirty="0">
                <a:ea typeface="+mn-lt"/>
                <a:cs typeface="+mn-lt"/>
              </a:rPr>
              <a:t> </a:t>
            </a:r>
            <a:r>
              <a:rPr lang="en-US" sz="1400" dirty="0" err="1">
                <a:ea typeface="+mn-lt"/>
                <a:cs typeface="+mn-lt"/>
              </a:rPr>
              <a:t>за</a:t>
            </a:r>
            <a:r>
              <a:rPr lang="en-US" sz="1400" dirty="0">
                <a:ea typeface="+mn-lt"/>
                <a:cs typeface="+mn-lt"/>
              </a:rPr>
              <a:t> </a:t>
            </a:r>
            <a:r>
              <a:rPr lang="en-US" sz="1400" dirty="0" err="1">
                <a:ea typeface="+mn-lt"/>
                <a:cs typeface="+mn-lt"/>
              </a:rPr>
              <a:t>дигитална</a:t>
            </a:r>
            <a:r>
              <a:rPr lang="en-US" sz="1400" dirty="0">
                <a:ea typeface="+mn-lt"/>
                <a:cs typeface="+mn-lt"/>
              </a:rPr>
              <a:t> </a:t>
            </a:r>
            <a:r>
              <a:rPr lang="en-US" sz="1400" dirty="0" err="1">
                <a:ea typeface="+mn-lt"/>
                <a:cs typeface="+mn-lt"/>
              </a:rPr>
              <a:t>среда</a:t>
            </a:r>
            <a:r>
              <a:rPr lang="en-US" sz="1400" dirty="0">
                <a:ea typeface="+mn-lt"/>
                <a:cs typeface="+mn-lt"/>
              </a:rPr>
              <a:t> </a:t>
            </a:r>
            <a:r>
              <a:rPr lang="en-US" sz="1400" dirty="0" err="1">
                <a:ea typeface="+mn-lt"/>
                <a:cs typeface="+mn-lt"/>
              </a:rPr>
              <a:t>така</a:t>
            </a:r>
            <a:r>
              <a:rPr lang="en-US" sz="1400" dirty="0">
                <a:ea typeface="+mn-lt"/>
                <a:cs typeface="+mn-lt"/>
              </a:rPr>
              <a:t>, </a:t>
            </a:r>
            <a:r>
              <a:rPr lang="en-US" sz="1400" dirty="0" err="1">
                <a:ea typeface="+mn-lt"/>
                <a:cs typeface="+mn-lt"/>
              </a:rPr>
              <a:t>че</a:t>
            </a:r>
            <a:r>
              <a:rPr lang="en-US" sz="1400" dirty="0">
                <a:ea typeface="+mn-lt"/>
                <a:cs typeface="+mn-lt"/>
              </a:rPr>
              <a:t> </a:t>
            </a:r>
            <a:r>
              <a:rPr lang="en-US" sz="1400" dirty="0" err="1">
                <a:ea typeface="+mn-lt"/>
                <a:cs typeface="+mn-lt"/>
              </a:rPr>
              <a:t>да</a:t>
            </a:r>
            <a:r>
              <a:rPr lang="en-US" sz="1400" dirty="0">
                <a:ea typeface="+mn-lt"/>
                <a:cs typeface="+mn-lt"/>
              </a:rPr>
              <a:t> е </a:t>
            </a:r>
            <a:r>
              <a:rPr lang="en-US" sz="1400" dirty="0" err="1">
                <a:ea typeface="+mn-lt"/>
                <a:cs typeface="+mn-lt"/>
              </a:rPr>
              <a:t>едновременно</a:t>
            </a:r>
            <a:r>
              <a:rPr lang="en-US" sz="1400" dirty="0">
                <a:ea typeface="+mn-lt"/>
                <a:cs typeface="+mn-lt"/>
              </a:rPr>
              <a:t> </a:t>
            </a:r>
            <a:r>
              <a:rPr lang="en-US" sz="1400" dirty="0" err="1">
                <a:ea typeface="+mn-lt"/>
                <a:cs typeface="+mn-lt"/>
              </a:rPr>
              <a:t>интересен</a:t>
            </a:r>
            <a:r>
              <a:rPr lang="en-US" sz="1400" dirty="0">
                <a:ea typeface="+mn-lt"/>
                <a:cs typeface="+mn-lt"/>
              </a:rPr>
              <a:t>, </a:t>
            </a:r>
            <a:r>
              <a:rPr lang="en-US" sz="1400" dirty="0" err="1">
                <a:ea typeface="+mn-lt"/>
                <a:cs typeface="+mn-lt"/>
              </a:rPr>
              <a:t>оптимизиран</a:t>
            </a:r>
            <a:r>
              <a:rPr lang="en-US" sz="1400" dirty="0">
                <a:ea typeface="+mn-lt"/>
                <a:cs typeface="+mn-lt"/>
              </a:rPr>
              <a:t>, </a:t>
            </a:r>
            <a:r>
              <a:rPr lang="en-US" sz="1400" dirty="0" err="1">
                <a:ea typeface="+mn-lt"/>
                <a:cs typeface="+mn-lt"/>
              </a:rPr>
              <a:t>визуално</a:t>
            </a:r>
            <a:r>
              <a:rPr lang="en-US" sz="1400" dirty="0">
                <a:ea typeface="+mn-lt"/>
                <a:cs typeface="+mn-lt"/>
              </a:rPr>
              <a:t> </a:t>
            </a:r>
            <a:r>
              <a:rPr lang="en-US" sz="1400" dirty="0" err="1">
                <a:ea typeface="+mn-lt"/>
                <a:cs typeface="+mn-lt"/>
              </a:rPr>
              <a:t>подходящ</a:t>
            </a:r>
            <a:r>
              <a:rPr lang="en-US" sz="1400" dirty="0">
                <a:ea typeface="+mn-lt"/>
                <a:cs typeface="+mn-lt"/>
              </a:rPr>
              <a:t> </a:t>
            </a:r>
            <a:r>
              <a:rPr lang="en-US" sz="1400" dirty="0" err="1">
                <a:ea typeface="+mn-lt"/>
                <a:cs typeface="+mn-lt"/>
              </a:rPr>
              <a:t>за</a:t>
            </a:r>
            <a:r>
              <a:rPr lang="en-US" sz="1400" dirty="0">
                <a:ea typeface="+mn-lt"/>
                <a:cs typeface="+mn-lt"/>
              </a:rPr>
              <a:t> </a:t>
            </a:r>
            <a:r>
              <a:rPr lang="en-US" sz="1400" dirty="0" err="1">
                <a:ea typeface="+mn-lt"/>
                <a:cs typeface="+mn-lt"/>
              </a:rPr>
              <a:t>онлайн</a:t>
            </a:r>
            <a:r>
              <a:rPr lang="en-US" sz="1400" dirty="0">
                <a:ea typeface="+mn-lt"/>
                <a:cs typeface="+mn-lt"/>
              </a:rPr>
              <a:t> </a:t>
            </a:r>
            <a:r>
              <a:rPr lang="en-US" sz="1400" dirty="0" err="1">
                <a:ea typeface="+mn-lt"/>
                <a:cs typeface="+mn-lt"/>
              </a:rPr>
              <a:t>четене</a:t>
            </a:r>
            <a:r>
              <a:rPr lang="en-US" sz="1400" dirty="0">
                <a:ea typeface="+mn-lt"/>
                <a:cs typeface="+mn-lt"/>
              </a:rPr>
              <a:t>, </a:t>
            </a:r>
            <a:r>
              <a:rPr lang="en-US" sz="1400" dirty="0" err="1">
                <a:ea typeface="+mn-lt"/>
                <a:cs typeface="+mn-lt"/>
              </a:rPr>
              <a:t>интерактивен</a:t>
            </a:r>
            <a:r>
              <a:rPr lang="en-US" sz="1400" dirty="0">
                <a:ea typeface="+mn-lt"/>
                <a:cs typeface="+mn-lt"/>
              </a:rPr>
              <a:t>  и </a:t>
            </a:r>
            <a:r>
              <a:rPr lang="en-US" sz="1400" dirty="0" err="1">
                <a:ea typeface="+mn-lt"/>
                <a:cs typeface="+mn-lt"/>
              </a:rPr>
              <a:t>т.н</a:t>
            </a:r>
            <a:r>
              <a:rPr lang="en-US" sz="1400" dirty="0">
                <a:ea typeface="+mn-lt"/>
                <a:cs typeface="+mn-lt"/>
              </a:rPr>
              <a:t>. </a:t>
            </a:r>
            <a:r>
              <a:rPr lang="en-US" sz="1400" dirty="0" err="1">
                <a:ea typeface="+mn-lt"/>
                <a:cs typeface="+mn-lt"/>
              </a:rPr>
              <a:t>Компаниите</a:t>
            </a:r>
            <a:r>
              <a:rPr lang="en-US" sz="1400" dirty="0">
                <a:ea typeface="+mn-lt"/>
                <a:cs typeface="+mn-lt"/>
              </a:rPr>
              <a:t> </a:t>
            </a:r>
            <a:r>
              <a:rPr lang="en-US" sz="1400" dirty="0" err="1">
                <a:ea typeface="+mn-lt"/>
                <a:cs typeface="+mn-lt"/>
              </a:rPr>
              <a:t>все</a:t>
            </a:r>
            <a:r>
              <a:rPr lang="en-US" sz="1400" dirty="0">
                <a:ea typeface="+mn-lt"/>
                <a:cs typeface="+mn-lt"/>
              </a:rPr>
              <a:t> </a:t>
            </a:r>
            <a:r>
              <a:rPr lang="en-US" sz="1400" dirty="0" err="1">
                <a:ea typeface="+mn-lt"/>
                <a:cs typeface="+mn-lt"/>
              </a:rPr>
              <a:t>повече</a:t>
            </a:r>
            <a:r>
              <a:rPr lang="en-US" sz="1400" dirty="0">
                <a:ea typeface="+mn-lt"/>
                <a:cs typeface="+mn-lt"/>
              </a:rPr>
              <a:t> </a:t>
            </a:r>
            <a:r>
              <a:rPr lang="en-US" sz="1400" dirty="0" err="1">
                <a:ea typeface="+mn-lt"/>
                <a:cs typeface="+mn-lt"/>
              </a:rPr>
              <a:t>ще</a:t>
            </a:r>
            <a:r>
              <a:rPr lang="en-US" sz="1400" dirty="0">
                <a:ea typeface="+mn-lt"/>
                <a:cs typeface="+mn-lt"/>
              </a:rPr>
              <a:t> </a:t>
            </a:r>
            <a:r>
              <a:rPr lang="en-US" sz="1400" dirty="0" err="1">
                <a:ea typeface="+mn-lt"/>
                <a:cs typeface="+mn-lt"/>
              </a:rPr>
              <a:t>инвестират</a:t>
            </a:r>
            <a:r>
              <a:rPr lang="en-US" sz="1400" dirty="0">
                <a:ea typeface="+mn-lt"/>
                <a:cs typeface="+mn-lt"/>
              </a:rPr>
              <a:t> в </a:t>
            </a:r>
            <a:r>
              <a:rPr lang="en-US" sz="1400" dirty="0" err="1">
                <a:ea typeface="+mn-lt"/>
                <a:cs typeface="+mn-lt"/>
              </a:rPr>
              <a:t>такъв</a:t>
            </a:r>
            <a:r>
              <a:rPr lang="en-US" sz="1400" dirty="0">
                <a:ea typeface="+mn-lt"/>
                <a:cs typeface="+mn-lt"/>
              </a:rPr>
              <a:t> </a:t>
            </a:r>
            <a:r>
              <a:rPr lang="en-US" sz="1400" dirty="0" err="1">
                <a:ea typeface="+mn-lt"/>
                <a:cs typeface="+mn-lt"/>
              </a:rPr>
              <a:t>тип</a:t>
            </a:r>
            <a:r>
              <a:rPr lang="en-US" sz="1400" dirty="0">
                <a:ea typeface="+mn-lt"/>
                <a:cs typeface="+mn-lt"/>
              </a:rPr>
              <a:t> </a:t>
            </a:r>
            <a:r>
              <a:rPr lang="en-US" sz="1400" dirty="0" err="1">
                <a:ea typeface="+mn-lt"/>
                <a:cs typeface="+mn-lt"/>
              </a:rPr>
              <a:t>специалисти</a:t>
            </a:r>
            <a:r>
              <a:rPr lang="en-US" sz="1400" dirty="0">
                <a:ea typeface="+mn-lt"/>
                <a:cs typeface="+mn-lt"/>
              </a:rPr>
              <a:t>, </a:t>
            </a:r>
            <a:r>
              <a:rPr lang="en-US" sz="1400" dirty="0" err="1">
                <a:ea typeface="+mn-lt"/>
                <a:cs typeface="+mn-lt"/>
              </a:rPr>
              <a:t>тъй</a:t>
            </a:r>
            <a:r>
              <a:rPr lang="en-US" sz="1400" dirty="0">
                <a:ea typeface="+mn-lt"/>
                <a:cs typeface="+mn-lt"/>
              </a:rPr>
              <a:t> </a:t>
            </a:r>
            <a:r>
              <a:rPr lang="en-US" sz="1400" dirty="0" err="1">
                <a:ea typeface="+mn-lt"/>
                <a:cs typeface="+mn-lt"/>
              </a:rPr>
              <a:t>като</a:t>
            </a:r>
            <a:r>
              <a:rPr lang="en-US" sz="1400" dirty="0">
                <a:ea typeface="+mn-lt"/>
                <a:cs typeface="+mn-lt"/>
              </a:rPr>
              <a:t> </a:t>
            </a:r>
            <a:r>
              <a:rPr lang="en-US" sz="1400" dirty="0" err="1">
                <a:ea typeface="+mn-lt"/>
                <a:cs typeface="+mn-lt"/>
              </a:rPr>
              <a:t>доброто</a:t>
            </a:r>
            <a:r>
              <a:rPr lang="en-US" sz="1400" dirty="0">
                <a:ea typeface="+mn-lt"/>
                <a:cs typeface="+mn-lt"/>
              </a:rPr>
              <a:t> </a:t>
            </a:r>
            <a:r>
              <a:rPr lang="en-US" sz="1400" dirty="0" err="1">
                <a:ea typeface="+mn-lt"/>
                <a:cs typeface="+mn-lt"/>
              </a:rPr>
              <a:t>индексиране</a:t>
            </a:r>
            <a:r>
              <a:rPr lang="en-US" sz="1400" dirty="0">
                <a:ea typeface="+mn-lt"/>
                <a:cs typeface="+mn-lt"/>
              </a:rPr>
              <a:t> в </a:t>
            </a:r>
            <a:r>
              <a:rPr lang="en-US" sz="1400" dirty="0" err="1">
                <a:ea typeface="+mn-lt"/>
                <a:cs typeface="+mn-lt"/>
              </a:rPr>
              <a:t>търсачки</a:t>
            </a:r>
            <a:r>
              <a:rPr lang="en-US" sz="1400" dirty="0">
                <a:ea typeface="+mn-lt"/>
                <a:cs typeface="+mn-lt"/>
              </a:rPr>
              <a:t> и </a:t>
            </a:r>
            <a:r>
              <a:rPr lang="en-US" sz="1400" dirty="0" err="1">
                <a:ea typeface="+mn-lt"/>
                <a:cs typeface="+mn-lt"/>
              </a:rPr>
              <a:t>промотирането</a:t>
            </a:r>
            <a:r>
              <a:rPr lang="en-US" sz="1400" dirty="0">
                <a:ea typeface="+mn-lt"/>
                <a:cs typeface="+mn-lt"/>
              </a:rPr>
              <a:t> </a:t>
            </a:r>
            <a:r>
              <a:rPr lang="en-US" sz="1400" dirty="0" err="1">
                <a:ea typeface="+mn-lt"/>
                <a:cs typeface="+mn-lt"/>
              </a:rPr>
              <a:t>чрез</a:t>
            </a:r>
            <a:r>
              <a:rPr lang="en-US" sz="1400" dirty="0">
                <a:ea typeface="+mn-lt"/>
                <a:cs typeface="+mn-lt"/>
              </a:rPr>
              <a:t> </a:t>
            </a:r>
            <a:r>
              <a:rPr lang="en-US" sz="1400" dirty="0" err="1">
                <a:ea typeface="+mn-lt"/>
                <a:cs typeface="+mn-lt"/>
              </a:rPr>
              <a:t>подходящ</a:t>
            </a:r>
            <a:r>
              <a:rPr lang="en-US" sz="1400" dirty="0">
                <a:ea typeface="+mn-lt"/>
                <a:cs typeface="+mn-lt"/>
              </a:rPr>
              <a:t> и </a:t>
            </a:r>
            <a:r>
              <a:rPr lang="en-US" sz="1400" dirty="0" err="1">
                <a:ea typeface="+mn-lt"/>
                <a:cs typeface="+mn-lt"/>
              </a:rPr>
              <a:t>интересен</a:t>
            </a:r>
            <a:r>
              <a:rPr lang="en-US" sz="1400" dirty="0">
                <a:ea typeface="+mn-lt"/>
                <a:cs typeface="+mn-lt"/>
              </a:rPr>
              <a:t> </a:t>
            </a:r>
            <a:r>
              <a:rPr lang="en-US" sz="1400" dirty="0" err="1">
                <a:ea typeface="+mn-lt"/>
                <a:cs typeface="+mn-lt"/>
              </a:rPr>
              <a:t>контент</a:t>
            </a:r>
            <a:r>
              <a:rPr lang="en-US" sz="1400" dirty="0">
                <a:ea typeface="+mn-lt"/>
                <a:cs typeface="+mn-lt"/>
              </a:rPr>
              <a:t>, </a:t>
            </a:r>
            <a:r>
              <a:rPr lang="en-US" sz="1400" dirty="0" err="1">
                <a:ea typeface="+mn-lt"/>
                <a:cs typeface="+mn-lt"/>
              </a:rPr>
              <a:t>ще</a:t>
            </a:r>
            <a:r>
              <a:rPr lang="en-US" sz="1400" dirty="0">
                <a:ea typeface="+mn-lt"/>
                <a:cs typeface="+mn-lt"/>
              </a:rPr>
              <a:t> </a:t>
            </a:r>
            <a:r>
              <a:rPr lang="en-US" sz="1400" dirty="0" err="1">
                <a:ea typeface="+mn-lt"/>
                <a:cs typeface="+mn-lt"/>
              </a:rPr>
              <a:t>бъде</a:t>
            </a:r>
            <a:r>
              <a:rPr lang="en-US" sz="1400" dirty="0">
                <a:ea typeface="+mn-lt"/>
                <a:cs typeface="+mn-lt"/>
              </a:rPr>
              <a:t> </a:t>
            </a:r>
            <a:r>
              <a:rPr lang="en-US" sz="1400" dirty="0" err="1">
                <a:ea typeface="+mn-lt"/>
                <a:cs typeface="+mn-lt"/>
              </a:rPr>
              <a:t>ключово</a:t>
            </a:r>
            <a:r>
              <a:rPr lang="en-US" sz="1400" dirty="0">
                <a:ea typeface="+mn-lt"/>
                <a:cs typeface="+mn-lt"/>
              </a:rPr>
              <a:t>“.</a:t>
            </a:r>
            <a:endParaRPr lang="en-US" sz="1400" dirty="0"/>
          </a:p>
        </p:txBody>
      </p:sp>
    </p:spTree>
    <p:extLst>
      <p:ext uri="{BB962C8B-B14F-4D97-AF65-F5344CB8AC3E}">
        <p14:creationId xmlns:p14="http://schemas.microsoft.com/office/powerpoint/2010/main" val="36925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E0D13DB-D099-4541-888D-DE0186F1C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4" descr="A drawing of a cartoon character&#10;&#10;Description generated with high confidence">
            <a:extLst>
              <a:ext uri="{FF2B5EF4-FFF2-40B4-BE49-F238E27FC236}">
                <a16:creationId xmlns="" xmlns:a16="http://schemas.microsoft.com/office/drawing/2014/main" id="{9DD7C47A-606F-47C5-A91C-C678E8602BEE}"/>
              </a:ext>
            </a:extLst>
          </p:cNvPr>
          <p:cNvPicPr>
            <a:picLocks noChangeAspect="1"/>
          </p:cNvPicPr>
          <p:nvPr/>
        </p:nvPicPr>
        <p:blipFill rotWithShape="1">
          <a:blip r:embed="rId2" cstate="print"/>
          <a:srcRect l="4720" r="4043" b="1"/>
          <a:stretch/>
        </p:blipFill>
        <p:spPr>
          <a:xfrm>
            <a:off x="424928" y="419292"/>
            <a:ext cx="5522976" cy="6053328"/>
          </a:xfrm>
          <a:prstGeom prst="rect">
            <a:avLst/>
          </a:prstGeom>
        </p:spPr>
      </p:pic>
      <p:sp>
        <p:nvSpPr>
          <p:cNvPr id="13" name="Rectangle 12">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C737128-D49A-4EF9-9091-AFD73CB8195E}"/>
              </a:ext>
            </a:extLst>
          </p:cNvPr>
          <p:cNvSpPr>
            <a:spLocks noGrp="1"/>
          </p:cNvSpPr>
          <p:nvPr>
            <p:ph type="title"/>
          </p:nvPr>
        </p:nvSpPr>
        <p:spPr>
          <a:xfrm>
            <a:off x="6846137" y="727626"/>
            <a:ext cx="4602152" cy="1718225"/>
          </a:xfrm>
        </p:spPr>
        <p:txBody>
          <a:bodyPr>
            <a:normAutofit/>
          </a:bodyPr>
          <a:lstStyle/>
          <a:p>
            <a:r>
              <a:rPr lang="en-US" b="1">
                <a:ea typeface="+mj-lt"/>
                <a:cs typeface="+mj-lt"/>
              </a:rPr>
              <a:t>Геймификатор </a:t>
            </a:r>
            <a:endParaRPr lang="en-US"/>
          </a:p>
        </p:txBody>
      </p:sp>
      <p:sp>
        <p:nvSpPr>
          <p:cNvPr id="3" name="Content Placeholder 2">
            <a:extLst>
              <a:ext uri="{FF2B5EF4-FFF2-40B4-BE49-F238E27FC236}">
                <a16:creationId xmlns="" xmlns:a16="http://schemas.microsoft.com/office/drawing/2014/main" id="{42035968-7717-434F-A3E4-C87B50DE1806}"/>
              </a:ext>
            </a:extLst>
          </p:cNvPr>
          <p:cNvSpPr>
            <a:spLocks noGrp="1"/>
          </p:cNvSpPr>
          <p:nvPr>
            <p:ph idx="1"/>
          </p:nvPr>
        </p:nvSpPr>
        <p:spPr>
          <a:xfrm>
            <a:off x="6846137" y="2538919"/>
            <a:ext cx="4602152" cy="3557805"/>
          </a:xfrm>
        </p:spPr>
        <p:txBody>
          <a:bodyPr vert="horz" lIns="91440" tIns="45720" rIns="91440" bIns="45720" rtlCol="0" anchor="t">
            <a:normAutofit/>
          </a:bodyPr>
          <a:lstStyle/>
          <a:p>
            <a:pPr>
              <a:lnSpc>
                <a:spcPct val="90000"/>
              </a:lnSpc>
            </a:pPr>
            <a:r>
              <a:rPr lang="en-US" sz="1300" dirty="0" err="1">
                <a:ea typeface="+mn-lt"/>
                <a:cs typeface="+mn-lt"/>
              </a:rPr>
              <a:t>Вече</a:t>
            </a:r>
            <a:r>
              <a:rPr lang="en-US" sz="1300" dirty="0">
                <a:ea typeface="+mn-lt"/>
                <a:cs typeface="+mn-lt"/>
              </a:rPr>
              <a:t> </a:t>
            </a:r>
            <a:r>
              <a:rPr lang="en-US" sz="1300" dirty="0" err="1">
                <a:ea typeface="+mn-lt"/>
                <a:cs typeface="+mn-lt"/>
              </a:rPr>
              <a:t>сме</a:t>
            </a:r>
            <a:r>
              <a:rPr lang="en-US" sz="1300" dirty="0">
                <a:ea typeface="+mn-lt"/>
                <a:cs typeface="+mn-lt"/>
              </a:rPr>
              <a:t> </a:t>
            </a:r>
            <a:r>
              <a:rPr lang="en-US" sz="1300" dirty="0" err="1">
                <a:ea typeface="+mn-lt"/>
                <a:cs typeface="+mn-lt"/>
              </a:rPr>
              <a:t>свидетели</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силното</a:t>
            </a:r>
            <a:r>
              <a:rPr lang="en-US" sz="1300" dirty="0">
                <a:ea typeface="+mn-lt"/>
                <a:cs typeface="+mn-lt"/>
              </a:rPr>
              <a:t> </a:t>
            </a:r>
            <a:r>
              <a:rPr lang="en-US" sz="1300" dirty="0" err="1">
                <a:ea typeface="+mn-lt"/>
                <a:cs typeface="+mn-lt"/>
              </a:rPr>
              <a:t>навлизане</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геймификацията</a:t>
            </a:r>
            <a:r>
              <a:rPr lang="en-US" sz="1300" dirty="0">
                <a:ea typeface="+mn-lt"/>
                <a:cs typeface="+mn-lt"/>
              </a:rPr>
              <a:t>, </a:t>
            </a:r>
            <a:r>
              <a:rPr lang="en-US" sz="1300" dirty="0" err="1">
                <a:ea typeface="+mn-lt"/>
                <a:cs typeface="+mn-lt"/>
              </a:rPr>
              <a:t>която</a:t>
            </a:r>
            <a:r>
              <a:rPr lang="en-US" sz="1300" dirty="0">
                <a:ea typeface="+mn-lt"/>
                <a:cs typeface="+mn-lt"/>
              </a:rPr>
              <a:t> </a:t>
            </a:r>
            <a:r>
              <a:rPr lang="en-US" sz="1300" dirty="0" err="1">
                <a:ea typeface="+mn-lt"/>
                <a:cs typeface="+mn-lt"/>
              </a:rPr>
              <a:t>използва</a:t>
            </a:r>
            <a:r>
              <a:rPr lang="en-US" sz="1300" dirty="0">
                <a:ea typeface="+mn-lt"/>
                <a:cs typeface="+mn-lt"/>
              </a:rPr>
              <a:t> </a:t>
            </a:r>
            <a:r>
              <a:rPr lang="en-US" sz="1300" dirty="0" err="1">
                <a:ea typeface="+mn-lt"/>
                <a:cs typeface="+mn-lt"/>
              </a:rPr>
              <a:t>игрови</a:t>
            </a:r>
            <a:r>
              <a:rPr lang="en-US" sz="1300" dirty="0">
                <a:ea typeface="+mn-lt"/>
                <a:cs typeface="+mn-lt"/>
              </a:rPr>
              <a:t> </a:t>
            </a:r>
            <a:r>
              <a:rPr lang="en-US" sz="1300" dirty="0" err="1">
                <a:ea typeface="+mn-lt"/>
                <a:cs typeface="+mn-lt"/>
              </a:rPr>
              <a:t>платформи</a:t>
            </a:r>
            <a:r>
              <a:rPr lang="en-US" sz="1300" dirty="0">
                <a:ea typeface="+mn-lt"/>
                <a:cs typeface="+mn-lt"/>
              </a:rPr>
              <a:t> </a:t>
            </a:r>
            <a:r>
              <a:rPr lang="en-US" sz="1300" dirty="0" err="1">
                <a:ea typeface="+mn-lt"/>
                <a:cs typeface="+mn-lt"/>
              </a:rPr>
              <a:t>за</a:t>
            </a:r>
            <a:r>
              <a:rPr lang="en-US" sz="1300" dirty="0">
                <a:ea typeface="+mn-lt"/>
                <a:cs typeface="+mn-lt"/>
              </a:rPr>
              <a:t> </a:t>
            </a:r>
            <a:r>
              <a:rPr lang="en-US" sz="1300" dirty="0" err="1">
                <a:ea typeface="+mn-lt"/>
                <a:cs typeface="+mn-lt"/>
              </a:rPr>
              <a:t>целите</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образованието</a:t>
            </a:r>
            <a:r>
              <a:rPr lang="en-US" sz="1300" dirty="0">
                <a:ea typeface="+mn-lt"/>
                <a:cs typeface="+mn-lt"/>
              </a:rPr>
              <a:t> и </a:t>
            </a:r>
            <a:r>
              <a:rPr lang="en-US" sz="1300" dirty="0" err="1">
                <a:ea typeface="+mn-lt"/>
                <a:cs typeface="+mn-lt"/>
              </a:rPr>
              <a:t>професионалната</a:t>
            </a:r>
            <a:r>
              <a:rPr lang="en-US" sz="1300" dirty="0">
                <a:ea typeface="+mn-lt"/>
                <a:cs typeface="+mn-lt"/>
              </a:rPr>
              <a:t> </a:t>
            </a:r>
            <a:r>
              <a:rPr lang="en-US" sz="1300" dirty="0" err="1">
                <a:ea typeface="+mn-lt"/>
                <a:cs typeface="+mn-lt"/>
              </a:rPr>
              <a:t>реализация</a:t>
            </a:r>
            <a:r>
              <a:rPr lang="en-US" sz="1300" dirty="0">
                <a:ea typeface="+mn-lt"/>
                <a:cs typeface="+mn-lt"/>
              </a:rPr>
              <a:t>.  </a:t>
            </a:r>
            <a:r>
              <a:rPr lang="en-US" sz="1300" dirty="0" err="1">
                <a:ea typeface="+mn-lt"/>
                <a:cs typeface="+mn-lt"/>
              </a:rPr>
              <a:t>Опитът</a:t>
            </a:r>
            <a:r>
              <a:rPr lang="en-US" sz="1300" dirty="0">
                <a:ea typeface="+mn-lt"/>
                <a:cs typeface="+mn-lt"/>
              </a:rPr>
              <a:t> </a:t>
            </a:r>
            <a:r>
              <a:rPr lang="en-US" sz="1300" dirty="0" err="1">
                <a:ea typeface="+mn-lt"/>
                <a:cs typeface="+mn-lt"/>
              </a:rPr>
              <a:t>показва</a:t>
            </a:r>
            <a:r>
              <a:rPr lang="en-US" sz="1300" dirty="0">
                <a:ea typeface="+mn-lt"/>
                <a:cs typeface="+mn-lt"/>
              </a:rPr>
              <a:t>, </a:t>
            </a:r>
            <a:r>
              <a:rPr lang="en-US" sz="1300" dirty="0" err="1">
                <a:ea typeface="+mn-lt"/>
                <a:cs typeface="+mn-lt"/>
              </a:rPr>
              <a:t>че</a:t>
            </a:r>
            <a:r>
              <a:rPr lang="en-US" sz="1300" dirty="0">
                <a:ea typeface="+mn-lt"/>
                <a:cs typeface="+mn-lt"/>
              </a:rPr>
              <a:t> </a:t>
            </a:r>
            <a:r>
              <a:rPr lang="en-US" sz="1300" dirty="0" err="1">
                <a:ea typeface="+mn-lt"/>
                <a:cs typeface="+mn-lt"/>
              </a:rPr>
              <a:t>този</a:t>
            </a:r>
            <a:r>
              <a:rPr lang="en-US" sz="1300" dirty="0">
                <a:ea typeface="+mn-lt"/>
                <a:cs typeface="+mn-lt"/>
              </a:rPr>
              <a:t> </a:t>
            </a:r>
            <a:r>
              <a:rPr lang="en-US" sz="1300" dirty="0" err="1">
                <a:ea typeface="+mn-lt"/>
                <a:cs typeface="+mn-lt"/>
              </a:rPr>
              <a:t>тип</a:t>
            </a:r>
            <a:r>
              <a:rPr lang="en-US" sz="1300" dirty="0">
                <a:ea typeface="+mn-lt"/>
                <a:cs typeface="+mn-lt"/>
              </a:rPr>
              <a:t> </a:t>
            </a:r>
            <a:r>
              <a:rPr lang="en-US" sz="1300" dirty="0" err="1">
                <a:ea typeface="+mn-lt"/>
                <a:cs typeface="+mn-lt"/>
              </a:rPr>
              <a:t>технологии</a:t>
            </a:r>
            <a:r>
              <a:rPr lang="en-US" sz="1300" dirty="0">
                <a:ea typeface="+mn-lt"/>
                <a:cs typeface="+mn-lt"/>
              </a:rPr>
              <a:t> </a:t>
            </a:r>
            <a:r>
              <a:rPr lang="en-US" sz="1300" dirty="0" err="1">
                <a:ea typeface="+mn-lt"/>
                <a:cs typeface="+mn-lt"/>
              </a:rPr>
              <a:t>са</a:t>
            </a:r>
            <a:r>
              <a:rPr lang="en-US" sz="1300" dirty="0">
                <a:ea typeface="+mn-lt"/>
                <a:cs typeface="+mn-lt"/>
              </a:rPr>
              <a:t> с </a:t>
            </a:r>
            <a:r>
              <a:rPr lang="en-US" sz="1300" dirty="0" err="1">
                <a:ea typeface="+mn-lt"/>
                <a:cs typeface="+mn-lt"/>
              </a:rPr>
              <a:t>огромен</a:t>
            </a:r>
            <a:r>
              <a:rPr lang="en-US" sz="1300" dirty="0">
                <a:ea typeface="+mn-lt"/>
                <a:cs typeface="+mn-lt"/>
              </a:rPr>
              <a:t> </a:t>
            </a:r>
            <a:r>
              <a:rPr lang="en-US" sz="1300" dirty="0" err="1">
                <a:ea typeface="+mn-lt"/>
                <a:cs typeface="+mn-lt"/>
              </a:rPr>
              <a:t>потенциал</a:t>
            </a:r>
            <a:r>
              <a:rPr lang="en-US" sz="1300" dirty="0">
                <a:ea typeface="+mn-lt"/>
                <a:cs typeface="+mn-lt"/>
              </a:rPr>
              <a:t> и </a:t>
            </a:r>
            <a:r>
              <a:rPr lang="en-US" sz="1300" dirty="0" err="1">
                <a:ea typeface="+mn-lt"/>
                <a:cs typeface="+mn-lt"/>
              </a:rPr>
              <a:t>тепърва</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допринесат</a:t>
            </a:r>
            <a:r>
              <a:rPr lang="en-US" sz="1300" dirty="0">
                <a:ea typeface="+mn-lt"/>
                <a:cs typeface="+mn-lt"/>
              </a:rPr>
              <a:t> </a:t>
            </a:r>
            <a:r>
              <a:rPr lang="en-US" sz="1300" dirty="0" err="1">
                <a:ea typeface="+mn-lt"/>
                <a:cs typeface="+mn-lt"/>
              </a:rPr>
              <a:t>за</a:t>
            </a:r>
            <a:r>
              <a:rPr lang="en-US" sz="1300" dirty="0">
                <a:ea typeface="+mn-lt"/>
                <a:cs typeface="+mn-lt"/>
              </a:rPr>
              <a:t> </a:t>
            </a:r>
            <a:r>
              <a:rPr lang="en-US" sz="1300" dirty="0" err="1">
                <a:ea typeface="+mn-lt"/>
                <a:cs typeface="+mn-lt"/>
              </a:rPr>
              <a:t>създаването</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нови</a:t>
            </a:r>
            <a:r>
              <a:rPr lang="en-US" sz="1300" dirty="0">
                <a:ea typeface="+mn-lt"/>
                <a:cs typeface="+mn-lt"/>
              </a:rPr>
              <a:t> </a:t>
            </a:r>
            <a:r>
              <a:rPr lang="en-US" sz="1300" dirty="0" err="1">
                <a:ea typeface="+mn-lt"/>
                <a:cs typeface="+mn-lt"/>
              </a:rPr>
              <a:t>професии</a:t>
            </a:r>
            <a:r>
              <a:rPr lang="en-US" sz="1300" dirty="0">
                <a:ea typeface="+mn-lt"/>
                <a:cs typeface="+mn-lt"/>
              </a:rPr>
              <a:t>. </a:t>
            </a:r>
            <a:r>
              <a:rPr lang="en-US" sz="1300" dirty="0" err="1">
                <a:ea typeface="+mn-lt"/>
                <a:cs typeface="+mn-lt"/>
              </a:rPr>
              <a:t>Преди</a:t>
            </a:r>
            <a:r>
              <a:rPr lang="en-US" sz="1300" dirty="0">
                <a:ea typeface="+mn-lt"/>
                <a:cs typeface="+mn-lt"/>
              </a:rPr>
              <a:t> </a:t>
            </a:r>
            <a:r>
              <a:rPr lang="en-US" sz="1300" dirty="0" err="1">
                <a:ea typeface="+mn-lt"/>
                <a:cs typeface="+mn-lt"/>
              </a:rPr>
              <a:t>около</a:t>
            </a:r>
            <a:r>
              <a:rPr lang="en-US" sz="1300" dirty="0">
                <a:ea typeface="+mn-lt"/>
                <a:cs typeface="+mn-lt"/>
              </a:rPr>
              <a:t> </a:t>
            </a:r>
            <a:r>
              <a:rPr lang="en-US" sz="1300" dirty="0" err="1">
                <a:ea typeface="+mn-lt"/>
                <a:cs typeface="+mn-lt"/>
              </a:rPr>
              <a:t>година</a:t>
            </a:r>
            <a:r>
              <a:rPr lang="en-US" sz="1300" dirty="0">
                <a:ea typeface="+mn-lt"/>
                <a:cs typeface="+mn-lt"/>
              </a:rPr>
              <a:t> </a:t>
            </a:r>
            <a:r>
              <a:rPr lang="en-US" sz="1300" dirty="0" err="1">
                <a:ea typeface="+mn-lt"/>
                <a:cs typeface="+mn-lt"/>
              </a:rPr>
              <a:t>от</a:t>
            </a:r>
            <a:r>
              <a:rPr lang="en-US" sz="1300" dirty="0">
                <a:ea typeface="+mn-lt"/>
                <a:cs typeface="+mn-lt"/>
              </a:rPr>
              <a:t> </a:t>
            </a:r>
            <a:r>
              <a:rPr lang="en-US" sz="1300" dirty="0" err="1">
                <a:ea typeface="+mn-lt"/>
                <a:cs typeface="+mn-lt"/>
              </a:rPr>
              <a:t>DataArt</a:t>
            </a:r>
            <a:r>
              <a:rPr lang="en-US" sz="1300" dirty="0">
                <a:ea typeface="+mn-lt"/>
                <a:cs typeface="+mn-lt"/>
              </a:rPr>
              <a:t> </a:t>
            </a:r>
            <a:r>
              <a:rPr lang="en-US" sz="1300" dirty="0" err="1">
                <a:ea typeface="+mn-lt"/>
                <a:cs typeface="+mn-lt"/>
              </a:rPr>
              <a:t>създадохме</a:t>
            </a:r>
            <a:r>
              <a:rPr lang="en-US" sz="1300" dirty="0">
                <a:ea typeface="+mn-lt"/>
                <a:cs typeface="+mn-lt"/>
              </a:rPr>
              <a:t> </a:t>
            </a:r>
            <a:r>
              <a:rPr lang="en-US" sz="1300" dirty="0" err="1">
                <a:ea typeface="+mn-lt"/>
                <a:cs typeface="+mn-lt"/>
              </a:rPr>
              <a:t>платформа</a:t>
            </a:r>
            <a:r>
              <a:rPr lang="en-US" sz="1300" dirty="0">
                <a:ea typeface="+mn-lt"/>
                <a:cs typeface="+mn-lt"/>
              </a:rPr>
              <a:t>, </a:t>
            </a:r>
            <a:r>
              <a:rPr lang="en-US" sz="1300" dirty="0" err="1">
                <a:ea typeface="+mn-lt"/>
                <a:cs typeface="+mn-lt"/>
              </a:rPr>
              <a:t>базирана</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геймификацията</a:t>
            </a:r>
            <a:r>
              <a:rPr lang="en-US" sz="1300" dirty="0">
                <a:ea typeface="+mn-lt"/>
                <a:cs typeface="+mn-lt"/>
              </a:rPr>
              <a:t>, </a:t>
            </a:r>
            <a:r>
              <a:rPr lang="en-US" sz="1300" dirty="0" err="1">
                <a:ea typeface="+mn-lt"/>
                <a:cs typeface="+mn-lt"/>
              </a:rPr>
              <a:t>наречена</a:t>
            </a:r>
            <a:r>
              <a:rPr lang="en-US" sz="1300" dirty="0">
                <a:ea typeface="+mn-lt"/>
                <a:cs typeface="+mn-lt"/>
              </a:rPr>
              <a:t> </a:t>
            </a:r>
            <a:r>
              <a:rPr lang="en-US" sz="1300" dirty="0" err="1">
                <a:ea typeface="+mn-lt"/>
                <a:cs typeface="+mn-lt"/>
              </a:rPr>
              <a:t>Skillotron</a:t>
            </a:r>
            <a:r>
              <a:rPr lang="en-US" sz="1300" dirty="0">
                <a:ea typeface="+mn-lt"/>
                <a:cs typeface="+mn-lt"/>
              </a:rPr>
              <a:t>. </a:t>
            </a:r>
            <a:r>
              <a:rPr lang="en-US" sz="1300" dirty="0" err="1">
                <a:ea typeface="+mn-lt"/>
                <a:cs typeface="+mn-lt"/>
              </a:rPr>
              <a:t>Това</a:t>
            </a:r>
            <a:r>
              <a:rPr lang="en-US" sz="1300" dirty="0">
                <a:ea typeface="+mn-lt"/>
                <a:cs typeface="+mn-lt"/>
              </a:rPr>
              <a:t> е </a:t>
            </a:r>
            <a:r>
              <a:rPr lang="en-US" sz="1300" dirty="0" err="1">
                <a:ea typeface="+mn-lt"/>
                <a:cs typeface="+mn-lt"/>
              </a:rPr>
              <a:t>начин</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отсяваме</a:t>
            </a:r>
            <a:r>
              <a:rPr lang="en-US" sz="1300" dirty="0">
                <a:ea typeface="+mn-lt"/>
                <a:cs typeface="+mn-lt"/>
              </a:rPr>
              <a:t> </a:t>
            </a:r>
            <a:r>
              <a:rPr lang="en-US" sz="1300" dirty="0" err="1">
                <a:ea typeface="+mn-lt"/>
                <a:cs typeface="+mn-lt"/>
              </a:rPr>
              <a:t>по-добрите</a:t>
            </a:r>
            <a:r>
              <a:rPr lang="en-US" sz="1300" dirty="0">
                <a:ea typeface="+mn-lt"/>
                <a:cs typeface="+mn-lt"/>
              </a:rPr>
              <a:t> </a:t>
            </a:r>
            <a:r>
              <a:rPr lang="en-US" sz="1300" dirty="0" err="1">
                <a:ea typeface="+mn-lt"/>
                <a:cs typeface="+mn-lt"/>
              </a:rPr>
              <a:t>програмисти</a:t>
            </a:r>
            <a:r>
              <a:rPr lang="en-US" sz="1300" dirty="0">
                <a:ea typeface="+mn-lt"/>
                <a:cs typeface="+mn-lt"/>
              </a:rPr>
              <a:t> и </a:t>
            </a:r>
            <a:r>
              <a:rPr lang="en-US" sz="1300" dirty="0" err="1">
                <a:ea typeface="+mn-lt"/>
                <a:cs typeface="+mn-lt"/>
              </a:rPr>
              <a:t>да</a:t>
            </a:r>
            <a:r>
              <a:rPr lang="en-US" sz="1300" dirty="0">
                <a:ea typeface="+mn-lt"/>
                <a:cs typeface="+mn-lt"/>
              </a:rPr>
              <a:t> </a:t>
            </a:r>
            <a:r>
              <a:rPr lang="en-US" sz="1300" dirty="0" err="1">
                <a:ea typeface="+mn-lt"/>
                <a:cs typeface="+mn-lt"/>
              </a:rPr>
              <a:t>откриваме</a:t>
            </a:r>
            <a:r>
              <a:rPr lang="en-US" sz="1300" dirty="0">
                <a:ea typeface="+mn-lt"/>
                <a:cs typeface="+mn-lt"/>
              </a:rPr>
              <a:t> </a:t>
            </a:r>
            <a:r>
              <a:rPr lang="en-US" sz="1300" dirty="0" err="1">
                <a:ea typeface="+mn-lt"/>
                <a:cs typeface="+mn-lt"/>
              </a:rPr>
              <a:t>нови</a:t>
            </a:r>
            <a:r>
              <a:rPr lang="en-US" sz="1300" dirty="0">
                <a:ea typeface="+mn-lt"/>
                <a:cs typeface="+mn-lt"/>
              </a:rPr>
              <a:t> </a:t>
            </a:r>
            <a:r>
              <a:rPr lang="en-US" sz="1300" dirty="0" err="1">
                <a:ea typeface="+mn-lt"/>
                <a:cs typeface="+mn-lt"/>
              </a:rPr>
              <a:t>кадри</a:t>
            </a:r>
            <a:r>
              <a:rPr lang="en-US" sz="1300" dirty="0">
                <a:ea typeface="+mn-lt"/>
                <a:cs typeface="+mn-lt"/>
              </a:rPr>
              <a:t>, </a:t>
            </a:r>
            <a:r>
              <a:rPr lang="en-US" sz="1300" dirty="0" err="1">
                <a:ea typeface="+mn-lt"/>
                <a:cs typeface="+mn-lt"/>
              </a:rPr>
              <a:t>като</a:t>
            </a:r>
            <a:r>
              <a:rPr lang="en-US" sz="1300" dirty="0">
                <a:ea typeface="+mn-lt"/>
                <a:cs typeface="+mn-lt"/>
              </a:rPr>
              <a:t> в </a:t>
            </a:r>
            <a:r>
              <a:rPr lang="en-US" sz="1300" dirty="0" err="1">
                <a:ea typeface="+mn-lt"/>
                <a:cs typeface="+mn-lt"/>
              </a:rPr>
              <a:t>същото</a:t>
            </a:r>
            <a:r>
              <a:rPr lang="en-US" sz="1300" dirty="0">
                <a:ea typeface="+mn-lt"/>
                <a:cs typeface="+mn-lt"/>
              </a:rPr>
              <a:t> </a:t>
            </a:r>
            <a:r>
              <a:rPr lang="en-US" sz="1300" dirty="0" err="1">
                <a:ea typeface="+mn-lt"/>
                <a:cs typeface="+mn-lt"/>
              </a:rPr>
              <a:t>време</a:t>
            </a:r>
            <a:r>
              <a:rPr lang="en-US" sz="1300" dirty="0">
                <a:ea typeface="+mn-lt"/>
                <a:cs typeface="+mn-lt"/>
              </a:rPr>
              <a:t> </a:t>
            </a:r>
            <a:r>
              <a:rPr lang="en-US" sz="1300" dirty="0" err="1">
                <a:ea typeface="+mn-lt"/>
                <a:cs typeface="+mn-lt"/>
              </a:rPr>
              <a:t>платформата</a:t>
            </a:r>
            <a:r>
              <a:rPr lang="en-US" sz="1300" dirty="0">
                <a:ea typeface="+mn-lt"/>
                <a:cs typeface="+mn-lt"/>
              </a:rPr>
              <a:t> </a:t>
            </a:r>
            <a:r>
              <a:rPr lang="en-US" sz="1300" dirty="0" err="1">
                <a:ea typeface="+mn-lt"/>
                <a:cs typeface="+mn-lt"/>
              </a:rPr>
              <a:t>дава</a:t>
            </a:r>
            <a:r>
              <a:rPr lang="en-US" sz="1300" dirty="0">
                <a:ea typeface="+mn-lt"/>
                <a:cs typeface="+mn-lt"/>
              </a:rPr>
              <a:t> </a:t>
            </a:r>
            <a:r>
              <a:rPr lang="en-US" sz="1300" dirty="0" err="1">
                <a:ea typeface="+mn-lt"/>
                <a:cs typeface="+mn-lt"/>
              </a:rPr>
              <a:t>възможност</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участниците</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учат</a:t>
            </a:r>
            <a:r>
              <a:rPr lang="en-US" sz="1300" dirty="0">
                <a:ea typeface="+mn-lt"/>
                <a:cs typeface="+mn-lt"/>
              </a:rPr>
              <a:t> </a:t>
            </a:r>
            <a:r>
              <a:rPr lang="en-US" sz="1300" dirty="0" err="1">
                <a:ea typeface="+mn-lt"/>
                <a:cs typeface="+mn-lt"/>
              </a:rPr>
              <a:t>нови</a:t>
            </a:r>
            <a:r>
              <a:rPr lang="en-US" sz="1300" dirty="0">
                <a:ea typeface="+mn-lt"/>
                <a:cs typeface="+mn-lt"/>
              </a:rPr>
              <a:t> </a:t>
            </a:r>
            <a:r>
              <a:rPr lang="en-US" sz="1300" dirty="0" err="1">
                <a:ea typeface="+mn-lt"/>
                <a:cs typeface="+mn-lt"/>
              </a:rPr>
              <a:t>неща</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тестват</a:t>
            </a:r>
            <a:r>
              <a:rPr lang="en-US" sz="1300" dirty="0">
                <a:ea typeface="+mn-lt"/>
                <a:cs typeface="+mn-lt"/>
              </a:rPr>
              <a:t> </a:t>
            </a:r>
            <a:r>
              <a:rPr lang="en-US" sz="1300" dirty="0" err="1">
                <a:ea typeface="+mn-lt"/>
                <a:cs typeface="+mn-lt"/>
              </a:rPr>
              <a:t>своите</a:t>
            </a:r>
            <a:r>
              <a:rPr lang="en-US" sz="1300" dirty="0">
                <a:ea typeface="+mn-lt"/>
                <a:cs typeface="+mn-lt"/>
              </a:rPr>
              <a:t> </a:t>
            </a:r>
            <a:r>
              <a:rPr lang="en-US" sz="1300" dirty="0" err="1">
                <a:ea typeface="+mn-lt"/>
                <a:cs typeface="+mn-lt"/>
              </a:rPr>
              <a:t>умения</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се</a:t>
            </a:r>
            <a:r>
              <a:rPr lang="en-US" sz="1300" dirty="0">
                <a:ea typeface="+mn-lt"/>
                <a:cs typeface="+mn-lt"/>
              </a:rPr>
              <a:t> </a:t>
            </a:r>
            <a:r>
              <a:rPr lang="en-US" sz="1300" dirty="0" err="1">
                <a:ea typeface="+mn-lt"/>
                <a:cs typeface="+mn-lt"/>
              </a:rPr>
              <a:t>забавляват</a:t>
            </a:r>
            <a:r>
              <a:rPr lang="en-US" sz="1300" dirty="0">
                <a:ea typeface="+mn-lt"/>
                <a:cs typeface="+mn-lt"/>
              </a:rPr>
              <a:t> и </a:t>
            </a:r>
            <a:r>
              <a:rPr lang="en-US" sz="1300" dirty="0" err="1">
                <a:ea typeface="+mn-lt"/>
                <a:cs typeface="+mn-lt"/>
              </a:rPr>
              <a:t>дори</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се</a:t>
            </a:r>
            <a:r>
              <a:rPr lang="en-US" sz="1300" dirty="0">
                <a:ea typeface="+mn-lt"/>
                <a:cs typeface="+mn-lt"/>
              </a:rPr>
              <a:t> </a:t>
            </a:r>
            <a:r>
              <a:rPr lang="en-US" sz="1300" dirty="0" err="1">
                <a:ea typeface="+mn-lt"/>
                <a:cs typeface="+mn-lt"/>
              </a:rPr>
              <a:t>съревновават</a:t>
            </a:r>
            <a:r>
              <a:rPr lang="en-US" sz="1300" dirty="0">
                <a:ea typeface="+mn-lt"/>
                <a:cs typeface="+mn-lt"/>
              </a:rPr>
              <a:t> </a:t>
            </a:r>
            <a:r>
              <a:rPr lang="en-US" sz="1300" dirty="0" err="1">
                <a:ea typeface="+mn-lt"/>
                <a:cs typeface="+mn-lt"/>
              </a:rPr>
              <a:t>помежду</a:t>
            </a:r>
            <a:r>
              <a:rPr lang="en-US" sz="1300" dirty="0">
                <a:ea typeface="+mn-lt"/>
                <a:cs typeface="+mn-lt"/>
              </a:rPr>
              <a:t> </a:t>
            </a:r>
            <a:r>
              <a:rPr lang="en-US" sz="1300" dirty="0" err="1">
                <a:ea typeface="+mn-lt"/>
                <a:cs typeface="+mn-lt"/>
              </a:rPr>
              <a:t>си</a:t>
            </a:r>
            <a:r>
              <a:rPr lang="en-US" sz="1300" dirty="0">
                <a:ea typeface="+mn-lt"/>
                <a:cs typeface="+mn-lt"/>
              </a:rPr>
              <a:t> .</a:t>
            </a:r>
            <a:r>
              <a:rPr lang="en-US" sz="1300" dirty="0" err="1">
                <a:ea typeface="+mn-lt"/>
                <a:cs typeface="+mn-lt"/>
              </a:rPr>
              <a:t>Създават</a:t>
            </a:r>
            <a:r>
              <a:rPr lang="en-US" sz="1300" dirty="0">
                <a:ea typeface="+mn-lt"/>
                <a:cs typeface="+mn-lt"/>
              </a:rPr>
              <a:t> </a:t>
            </a:r>
            <a:r>
              <a:rPr lang="en-US" sz="1300" dirty="0" err="1">
                <a:ea typeface="+mn-lt"/>
                <a:cs typeface="+mn-lt"/>
              </a:rPr>
              <a:t>все</a:t>
            </a:r>
            <a:r>
              <a:rPr lang="en-US" sz="1300" dirty="0">
                <a:ea typeface="+mn-lt"/>
                <a:cs typeface="+mn-lt"/>
              </a:rPr>
              <a:t> </a:t>
            </a:r>
            <a:r>
              <a:rPr lang="en-US" sz="1300" dirty="0" err="1">
                <a:ea typeface="+mn-lt"/>
                <a:cs typeface="+mn-lt"/>
              </a:rPr>
              <a:t>повече</a:t>
            </a:r>
            <a:r>
              <a:rPr lang="en-US" sz="1300" dirty="0">
                <a:ea typeface="+mn-lt"/>
                <a:cs typeface="+mn-lt"/>
              </a:rPr>
              <a:t> </a:t>
            </a:r>
            <a:r>
              <a:rPr lang="en-US" sz="1300" dirty="0" err="1">
                <a:ea typeface="+mn-lt"/>
                <a:cs typeface="+mn-lt"/>
              </a:rPr>
              <a:t>подобни</a:t>
            </a:r>
            <a:r>
              <a:rPr lang="en-US" sz="1300" dirty="0">
                <a:ea typeface="+mn-lt"/>
                <a:cs typeface="+mn-lt"/>
              </a:rPr>
              <a:t> </a:t>
            </a:r>
            <a:r>
              <a:rPr lang="en-US" sz="1300" dirty="0" err="1">
                <a:ea typeface="+mn-lt"/>
                <a:cs typeface="+mn-lt"/>
              </a:rPr>
              <a:t>проекти</a:t>
            </a:r>
            <a:r>
              <a:rPr lang="en-US" sz="1300" dirty="0">
                <a:ea typeface="+mn-lt"/>
                <a:cs typeface="+mn-lt"/>
              </a:rPr>
              <a:t> и </a:t>
            </a:r>
            <a:r>
              <a:rPr lang="en-US" sz="1300" dirty="0" err="1">
                <a:ea typeface="+mn-lt"/>
                <a:cs typeface="+mn-lt"/>
              </a:rPr>
              <a:t>това</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се</a:t>
            </a:r>
            <a:r>
              <a:rPr lang="en-US" sz="1300" dirty="0">
                <a:ea typeface="+mn-lt"/>
                <a:cs typeface="+mn-lt"/>
              </a:rPr>
              <a:t> </a:t>
            </a:r>
            <a:r>
              <a:rPr lang="en-US" sz="1300" dirty="0" err="1">
                <a:ea typeface="+mn-lt"/>
                <a:cs typeface="+mn-lt"/>
              </a:rPr>
              <a:t>превърне</a:t>
            </a:r>
            <a:r>
              <a:rPr lang="en-US" sz="1300" dirty="0">
                <a:ea typeface="+mn-lt"/>
                <a:cs typeface="+mn-lt"/>
              </a:rPr>
              <a:t> в </a:t>
            </a:r>
            <a:r>
              <a:rPr lang="en-US" sz="1300" dirty="0" err="1">
                <a:ea typeface="+mn-lt"/>
                <a:cs typeface="+mn-lt"/>
              </a:rPr>
              <a:t>причина</a:t>
            </a:r>
            <a:r>
              <a:rPr lang="en-US" sz="1300" dirty="0">
                <a:ea typeface="+mn-lt"/>
                <a:cs typeface="+mn-lt"/>
              </a:rPr>
              <a:t> </a:t>
            </a:r>
            <a:r>
              <a:rPr lang="en-US" sz="1300" dirty="0" err="1">
                <a:ea typeface="+mn-lt"/>
                <a:cs typeface="+mn-lt"/>
              </a:rPr>
              <a:t>за</a:t>
            </a:r>
            <a:r>
              <a:rPr lang="en-US" sz="1300" dirty="0">
                <a:ea typeface="+mn-lt"/>
                <a:cs typeface="+mn-lt"/>
              </a:rPr>
              <a:t> </a:t>
            </a:r>
            <a:r>
              <a:rPr lang="en-US" sz="1300" dirty="0" err="1">
                <a:ea typeface="+mn-lt"/>
                <a:cs typeface="+mn-lt"/>
              </a:rPr>
              <a:t>обособяването</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отделна</a:t>
            </a:r>
            <a:r>
              <a:rPr lang="en-US" sz="1300" dirty="0">
                <a:ea typeface="+mn-lt"/>
                <a:cs typeface="+mn-lt"/>
              </a:rPr>
              <a:t> </a:t>
            </a:r>
            <a:r>
              <a:rPr lang="en-US" sz="1300" dirty="0" err="1">
                <a:ea typeface="+mn-lt"/>
                <a:cs typeface="+mn-lt"/>
              </a:rPr>
              <a:t>професия</a:t>
            </a:r>
            <a:r>
              <a:rPr lang="en-US" sz="1300" dirty="0">
                <a:ea typeface="+mn-lt"/>
                <a:cs typeface="+mn-lt"/>
              </a:rPr>
              <a:t>. „</a:t>
            </a:r>
            <a:r>
              <a:rPr lang="en-US" sz="1300" dirty="0" err="1">
                <a:ea typeface="+mn-lt"/>
                <a:cs typeface="+mn-lt"/>
              </a:rPr>
              <a:t>Геймификаторите</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направят</a:t>
            </a:r>
            <a:r>
              <a:rPr lang="en-US" sz="1300" dirty="0">
                <a:ea typeface="+mn-lt"/>
                <a:cs typeface="+mn-lt"/>
              </a:rPr>
              <a:t> </a:t>
            </a:r>
            <a:r>
              <a:rPr lang="en-US" sz="1300" dirty="0" err="1">
                <a:ea typeface="+mn-lt"/>
                <a:cs typeface="+mn-lt"/>
              </a:rPr>
              <a:t>възможно</a:t>
            </a:r>
            <a:r>
              <a:rPr lang="en-US" sz="1300" dirty="0">
                <a:ea typeface="+mn-lt"/>
                <a:cs typeface="+mn-lt"/>
              </a:rPr>
              <a:t> </a:t>
            </a:r>
            <a:r>
              <a:rPr lang="en-US" sz="1300" dirty="0" err="1">
                <a:ea typeface="+mn-lt"/>
                <a:cs typeface="+mn-lt"/>
              </a:rPr>
              <a:t>ученето</a:t>
            </a:r>
            <a:r>
              <a:rPr lang="en-US" sz="1300" dirty="0">
                <a:ea typeface="+mn-lt"/>
                <a:cs typeface="+mn-lt"/>
              </a:rPr>
              <a:t> с </a:t>
            </a:r>
            <a:r>
              <a:rPr lang="en-US" sz="1300" dirty="0" err="1">
                <a:ea typeface="+mn-lt"/>
                <a:cs typeface="+mn-lt"/>
              </a:rPr>
              <a:t>помощта</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игра</a:t>
            </a:r>
            <a:r>
              <a:rPr lang="en-US" sz="1300" dirty="0">
                <a:ea typeface="+mn-lt"/>
                <a:cs typeface="+mn-lt"/>
              </a:rPr>
              <a:t>, </a:t>
            </a:r>
            <a:r>
              <a:rPr lang="en-US" sz="1300" dirty="0" err="1">
                <a:ea typeface="+mn-lt"/>
                <a:cs typeface="+mn-lt"/>
              </a:rPr>
              <a:t>адаптирането</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учебния</a:t>
            </a:r>
            <a:r>
              <a:rPr lang="en-US" sz="1300" dirty="0">
                <a:ea typeface="+mn-lt"/>
                <a:cs typeface="+mn-lt"/>
              </a:rPr>
              <a:t> </a:t>
            </a:r>
            <a:r>
              <a:rPr lang="en-US" sz="1300" dirty="0" err="1">
                <a:ea typeface="+mn-lt"/>
                <a:cs typeface="+mn-lt"/>
              </a:rPr>
              <a:t>материал</a:t>
            </a:r>
            <a:r>
              <a:rPr lang="en-US" sz="1300" dirty="0">
                <a:ea typeface="+mn-lt"/>
                <a:cs typeface="+mn-lt"/>
              </a:rPr>
              <a:t> </a:t>
            </a:r>
            <a:r>
              <a:rPr lang="en-US" sz="1300" dirty="0" err="1">
                <a:ea typeface="+mn-lt"/>
                <a:cs typeface="+mn-lt"/>
              </a:rPr>
              <a:t>за</a:t>
            </a:r>
            <a:r>
              <a:rPr lang="en-US" sz="1300" dirty="0">
                <a:ea typeface="+mn-lt"/>
                <a:cs typeface="+mn-lt"/>
              </a:rPr>
              <a:t> </a:t>
            </a:r>
            <a:r>
              <a:rPr lang="en-US" sz="1300" dirty="0" err="1">
                <a:ea typeface="+mn-lt"/>
                <a:cs typeface="+mn-lt"/>
              </a:rPr>
              <a:t>по-лесното</a:t>
            </a:r>
            <a:r>
              <a:rPr lang="en-US" sz="1300" dirty="0">
                <a:ea typeface="+mn-lt"/>
                <a:cs typeface="+mn-lt"/>
              </a:rPr>
              <a:t> </a:t>
            </a:r>
            <a:r>
              <a:rPr lang="en-US" sz="1300" dirty="0" err="1">
                <a:ea typeface="+mn-lt"/>
                <a:cs typeface="+mn-lt"/>
              </a:rPr>
              <a:t>му</a:t>
            </a:r>
            <a:r>
              <a:rPr lang="en-US" sz="1300" dirty="0">
                <a:ea typeface="+mn-lt"/>
                <a:cs typeface="+mn-lt"/>
              </a:rPr>
              <a:t> </a:t>
            </a:r>
            <a:r>
              <a:rPr lang="en-US" sz="1300" dirty="0" err="1">
                <a:ea typeface="+mn-lt"/>
                <a:cs typeface="+mn-lt"/>
              </a:rPr>
              <a:t>усвояване</a:t>
            </a:r>
            <a:r>
              <a:rPr lang="en-US" sz="1300" dirty="0">
                <a:ea typeface="+mn-lt"/>
                <a:cs typeface="+mn-lt"/>
              </a:rPr>
              <a:t> и </a:t>
            </a:r>
            <a:r>
              <a:rPr lang="en-US" sz="1300" b="1" dirty="0" err="1">
                <a:ea typeface="+mn-lt"/>
                <a:cs typeface="+mn-lt"/>
              </a:rPr>
              <a:t>Геймификатор</a:t>
            </a:r>
            <a:r>
              <a:rPr lang="en-US" sz="1300" b="1" dirty="0">
                <a:ea typeface="+mn-lt"/>
                <a:cs typeface="+mn-lt"/>
              </a:rPr>
              <a:t> </a:t>
            </a:r>
            <a:r>
              <a:rPr lang="en-US" sz="1300" dirty="0">
                <a:ea typeface="+mn-lt"/>
                <a:cs typeface="+mn-lt"/>
              </a:rPr>
              <a:t> </a:t>
            </a:r>
            <a:r>
              <a:rPr lang="en-US" sz="1300" dirty="0" err="1">
                <a:ea typeface="+mn-lt"/>
                <a:cs typeface="+mn-lt"/>
              </a:rPr>
              <a:t>дори</a:t>
            </a:r>
            <a:r>
              <a:rPr lang="en-US" sz="1300" dirty="0">
                <a:ea typeface="+mn-lt"/>
                <a:cs typeface="+mn-lt"/>
              </a:rPr>
              <a:t> </a:t>
            </a:r>
            <a:r>
              <a:rPr lang="en-US" sz="1300" dirty="0" err="1">
                <a:ea typeface="+mn-lt"/>
                <a:cs typeface="+mn-lt"/>
              </a:rPr>
              <a:t>изучаването</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сложни</a:t>
            </a:r>
            <a:r>
              <a:rPr lang="en-US" sz="1300" dirty="0">
                <a:ea typeface="+mn-lt"/>
                <a:cs typeface="+mn-lt"/>
              </a:rPr>
              <a:t> </a:t>
            </a:r>
            <a:r>
              <a:rPr lang="en-US" sz="1300" dirty="0" err="1">
                <a:ea typeface="+mn-lt"/>
                <a:cs typeface="+mn-lt"/>
              </a:rPr>
              <a:t>науки</a:t>
            </a:r>
            <a:r>
              <a:rPr lang="en-US" sz="1300" dirty="0">
                <a:ea typeface="+mn-lt"/>
                <a:cs typeface="+mn-lt"/>
              </a:rPr>
              <a:t>.  С </a:t>
            </a:r>
            <a:r>
              <a:rPr lang="en-US" sz="1300" dirty="0" err="1">
                <a:ea typeface="+mn-lt"/>
                <a:cs typeface="+mn-lt"/>
              </a:rPr>
              <a:t>помощта</a:t>
            </a:r>
            <a:r>
              <a:rPr lang="en-US" sz="1300" dirty="0">
                <a:ea typeface="+mn-lt"/>
                <a:cs typeface="+mn-lt"/>
              </a:rPr>
              <a:t> </a:t>
            </a:r>
            <a:r>
              <a:rPr lang="en-US" sz="1300" dirty="0" err="1">
                <a:ea typeface="+mn-lt"/>
                <a:cs typeface="+mn-lt"/>
              </a:rPr>
              <a:t>на</a:t>
            </a:r>
            <a:r>
              <a:rPr lang="en-US" sz="1300" dirty="0">
                <a:ea typeface="+mn-lt"/>
                <a:cs typeface="+mn-lt"/>
              </a:rPr>
              <a:t> </a:t>
            </a:r>
            <a:r>
              <a:rPr lang="en-US" sz="1300" dirty="0" err="1">
                <a:ea typeface="+mn-lt"/>
                <a:cs typeface="+mn-lt"/>
              </a:rPr>
              <a:t>игри</a:t>
            </a:r>
            <a:r>
              <a:rPr lang="en-US" sz="1300" dirty="0">
                <a:ea typeface="+mn-lt"/>
                <a:cs typeface="+mn-lt"/>
              </a:rPr>
              <a:t> </a:t>
            </a:r>
            <a:r>
              <a:rPr lang="en-US" sz="1300" dirty="0" err="1">
                <a:ea typeface="+mn-lt"/>
                <a:cs typeface="+mn-lt"/>
              </a:rPr>
              <a:t>ще</a:t>
            </a:r>
            <a:r>
              <a:rPr lang="en-US" sz="1300" dirty="0">
                <a:ea typeface="+mn-lt"/>
                <a:cs typeface="+mn-lt"/>
              </a:rPr>
              <a:t> </a:t>
            </a:r>
            <a:r>
              <a:rPr lang="en-US" sz="1300" dirty="0" err="1">
                <a:ea typeface="+mn-lt"/>
                <a:cs typeface="+mn-lt"/>
              </a:rPr>
              <a:t>може</a:t>
            </a:r>
            <a:r>
              <a:rPr lang="en-US" sz="1300" dirty="0">
                <a:ea typeface="+mn-lt"/>
                <a:cs typeface="+mn-lt"/>
              </a:rPr>
              <a:t> </a:t>
            </a:r>
            <a:r>
              <a:rPr lang="en-US" sz="1300" dirty="0" err="1">
                <a:ea typeface="+mn-lt"/>
                <a:cs typeface="+mn-lt"/>
              </a:rPr>
              <a:t>бързо</a:t>
            </a:r>
            <a:r>
              <a:rPr lang="en-US" sz="1300" dirty="0">
                <a:ea typeface="+mn-lt"/>
                <a:cs typeface="+mn-lt"/>
              </a:rPr>
              <a:t> и </a:t>
            </a:r>
            <a:r>
              <a:rPr lang="en-US" sz="1300" dirty="0" err="1">
                <a:ea typeface="+mn-lt"/>
                <a:cs typeface="+mn-lt"/>
              </a:rPr>
              <a:t>качествено</a:t>
            </a:r>
            <a:r>
              <a:rPr lang="en-US" sz="1300" dirty="0">
                <a:ea typeface="+mn-lt"/>
                <a:cs typeface="+mn-lt"/>
              </a:rPr>
              <a:t> </a:t>
            </a:r>
            <a:r>
              <a:rPr lang="en-US" sz="1300" dirty="0" err="1">
                <a:ea typeface="+mn-lt"/>
                <a:cs typeface="+mn-lt"/>
              </a:rPr>
              <a:t>да</a:t>
            </a:r>
            <a:r>
              <a:rPr lang="en-US" sz="1300" dirty="0">
                <a:ea typeface="+mn-lt"/>
                <a:cs typeface="+mn-lt"/>
              </a:rPr>
              <a:t> </a:t>
            </a:r>
            <a:r>
              <a:rPr lang="en-US" sz="1300" dirty="0" err="1">
                <a:ea typeface="+mn-lt"/>
                <a:cs typeface="+mn-lt"/>
              </a:rPr>
              <a:t>се</a:t>
            </a:r>
            <a:r>
              <a:rPr lang="en-US" sz="1300" dirty="0">
                <a:ea typeface="+mn-lt"/>
                <a:cs typeface="+mn-lt"/>
              </a:rPr>
              <a:t> </a:t>
            </a:r>
            <a:r>
              <a:rPr lang="en-US" sz="1300" dirty="0" err="1">
                <a:ea typeface="+mn-lt"/>
                <a:cs typeface="+mn-lt"/>
              </a:rPr>
              <a:t>обучават</a:t>
            </a:r>
            <a:r>
              <a:rPr lang="en-US" sz="1300" dirty="0">
                <a:ea typeface="+mn-lt"/>
                <a:cs typeface="+mn-lt"/>
              </a:rPr>
              <a:t> </a:t>
            </a:r>
            <a:r>
              <a:rPr lang="en-US" sz="1300" dirty="0" err="1">
                <a:ea typeface="+mn-lt"/>
                <a:cs typeface="+mn-lt"/>
              </a:rPr>
              <a:t>специалисти</a:t>
            </a:r>
            <a:r>
              <a:rPr lang="en-US" sz="1300" dirty="0">
                <a:ea typeface="+mn-lt"/>
                <a:cs typeface="+mn-lt"/>
              </a:rPr>
              <a:t> в </a:t>
            </a:r>
            <a:r>
              <a:rPr lang="en-US" sz="1300" dirty="0" err="1">
                <a:ea typeface="+mn-lt"/>
                <a:cs typeface="+mn-lt"/>
              </a:rPr>
              <a:t>почти</a:t>
            </a:r>
            <a:r>
              <a:rPr lang="en-US" sz="1300" dirty="0">
                <a:ea typeface="+mn-lt"/>
                <a:cs typeface="+mn-lt"/>
              </a:rPr>
              <a:t> </a:t>
            </a:r>
            <a:r>
              <a:rPr lang="en-US" sz="1300" dirty="0" err="1">
                <a:ea typeface="+mn-lt"/>
                <a:cs typeface="+mn-lt"/>
              </a:rPr>
              <a:t>всички</a:t>
            </a:r>
            <a:r>
              <a:rPr lang="en-US" sz="1300" dirty="0">
                <a:ea typeface="+mn-lt"/>
                <a:cs typeface="+mn-lt"/>
              </a:rPr>
              <a:t> </a:t>
            </a:r>
            <a:r>
              <a:rPr lang="en-US" sz="1300" dirty="0" err="1">
                <a:ea typeface="+mn-lt"/>
                <a:cs typeface="+mn-lt"/>
              </a:rPr>
              <a:t>сфери</a:t>
            </a:r>
            <a:r>
              <a:rPr lang="en-US" sz="1300" dirty="0">
                <a:ea typeface="+mn-lt"/>
                <a:cs typeface="+mn-lt"/>
              </a:rPr>
              <a:t>. </a:t>
            </a:r>
          </a:p>
          <a:p>
            <a:pPr>
              <a:lnSpc>
                <a:spcPct val="90000"/>
              </a:lnSpc>
            </a:pPr>
            <a:endParaRPr lang="en-US" sz="1300"/>
          </a:p>
        </p:txBody>
      </p:sp>
    </p:spTree>
    <p:extLst>
      <p:ext uri="{BB962C8B-B14F-4D97-AF65-F5344CB8AC3E}">
        <p14:creationId xmlns:p14="http://schemas.microsoft.com/office/powerpoint/2010/main" val="238394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A view of a snow covered mountain&#10;&#10;Description generated with high confidence">
            <a:extLst>
              <a:ext uri="{FF2B5EF4-FFF2-40B4-BE49-F238E27FC236}">
                <a16:creationId xmlns="" xmlns:a16="http://schemas.microsoft.com/office/drawing/2014/main" id="{06343736-C51B-4AE1-A666-6321D025E642}"/>
              </a:ext>
            </a:extLst>
          </p:cNvPr>
          <p:cNvPicPr>
            <a:picLocks noChangeAspect="1"/>
          </p:cNvPicPr>
          <p:nvPr/>
        </p:nvPicPr>
        <p:blipFill rotWithShape="1">
          <a:blip r:embed="rId2" cstate="print"/>
          <a:srcRect t="9091" r="9091"/>
          <a:stretch/>
        </p:blipFill>
        <p:spPr>
          <a:xfrm>
            <a:off x="20" y="-1"/>
            <a:ext cx="12191980" cy="6857999"/>
          </a:xfrm>
          <a:prstGeom prst="rect">
            <a:avLst/>
          </a:prstGeom>
        </p:spPr>
      </p:pic>
      <p:sp>
        <p:nvSpPr>
          <p:cNvPr id="20" name="Rectangle 19">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CEA24E9-B128-400A-BCD3-0D998F7C9746}"/>
              </a:ext>
            </a:extLst>
          </p:cNvPr>
          <p:cNvSpPr>
            <a:spLocks noGrp="1"/>
          </p:cNvSpPr>
          <p:nvPr>
            <p:ph type="title"/>
          </p:nvPr>
        </p:nvSpPr>
        <p:spPr>
          <a:xfrm>
            <a:off x="774043" y="727626"/>
            <a:ext cx="4602152" cy="1718225"/>
          </a:xfrm>
        </p:spPr>
        <p:txBody>
          <a:bodyPr>
            <a:normAutofit/>
          </a:bodyPr>
          <a:lstStyle/>
          <a:p>
            <a:r>
              <a:rPr lang="en-US" sz="3700" b="1">
                <a:ea typeface="+mj-lt"/>
                <a:cs typeface="+mj-lt"/>
              </a:rPr>
              <a:t>Експерт по слънчевите технологии</a:t>
            </a:r>
            <a:endParaRPr lang="en-US" sz="3700"/>
          </a:p>
        </p:txBody>
      </p:sp>
      <p:sp>
        <p:nvSpPr>
          <p:cNvPr id="3" name="Content Placeholder 2">
            <a:extLst>
              <a:ext uri="{FF2B5EF4-FFF2-40B4-BE49-F238E27FC236}">
                <a16:creationId xmlns="" xmlns:a16="http://schemas.microsoft.com/office/drawing/2014/main" id="{D9E6471E-3760-455C-BF40-C151CBFC9C15}"/>
              </a:ext>
            </a:extLst>
          </p:cNvPr>
          <p:cNvSpPr>
            <a:spLocks noGrp="1"/>
          </p:cNvSpPr>
          <p:nvPr>
            <p:ph idx="1"/>
          </p:nvPr>
        </p:nvSpPr>
        <p:spPr>
          <a:xfrm>
            <a:off x="774043" y="2538920"/>
            <a:ext cx="4602152" cy="3480066"/>
          </a:xfrm>
        </p:spPr>
        <p:txBody>
          <a:bodyPr vert="horz" lIns="91440" tIns="45720" rIns="91440" bIns="45720" rtlCol="0">
            <a:normAutofit/>
          </a:bodyPr>
          <a:lstStyle/>
          <a:p>
            <a:pPr>
              <a:lnSpc>
                <a:spcPct val="90000"/>
              </a:lnSpc>
            </a:pPr>
            <a:r>
              <a:rPr lang="en-US">
                <a:ea typeface="+mn-lt"/>
                <a:cs typeface="+mn-lt"/>
              </a:rPr>
              <a:t>Прогнозите са, че до 15-20 години слънчеви панели ще се използват масово в целия свят, така че тази професия ще стане популярна в съвсем обозримо бъдеще. Светът ще търси алтернативни източници на енергия с цел по-ниски разходи и по-екологични методи. Тези специалисти ще съчетават познания не само по техническите специфики на тези системи, но и по архитектура, обзавеждане, екология и т.н. Те ще съумяват да проектират автономни екосистеми, които да се превърнат в част от ежедневието на хората.</a:t>
            </a:r>
            <a:endParaRPr lang="en-US"/>
          </a:p>
        </p:txBody>
      </p:sp>
    </p:spTree>
    <p:extLst>
      <p:ext uri="{BB962C8B-B14F-4D97-AF65-F5344CB8AC3E}">
        <p14:creationId xmlns:p14="http://schemas.microsoft.com/office/powerpoint/2010/main" val="256137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sitting, large, smoke, train&#10;&#10;Description generated with very high confidence">
            <a:extLst>
              <a:ext uri="{FF2B5EF4-FFF2-40B4-BE49-F238E27FC236}">
                <a16:creationId xmlns="" xmlns:a16="http://schemas.microsoft.com/office/drawing/2014/main" id="{2DDC4A9D-F02F-460D-8F13-07D3652CDA0E}"/>
              </a:ext>
            </a:extLst>
          </p:cNvPr>
          <p:cNvPicPr>
            <a:picLocks noChangeAspect="1"/>
          </p:cNvPicPr>
          <p:nvPr/>
        </p:nvPicPr>
        <p:blipFill rotWithShape="1">
          <a:blip r:embed="rId2" cstate="print"/>
          <a:srcRect l="1243" r="8405" b="1"/>
          <a:stretch/>
        </p:blipFill>
        <p:spPr>
          <a:xfrm>
            <a:off x="20" y="10"/>
            <a:ext cx="6392647" cy="6857990"/>
          </a:xfrm>
          <a:prstGeom prst="rect">
            <a:avLst/>
          </a:prstGeom>
        </p:spPr>
      </p:pic>
      <p:sp>
        <p:nvSpPr>
          <p:cNvPr id="12" name="Rectangle 11">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637FDE1-0520-4680-8885-4A934B20EC10}"/>
              </a:ext>
            </a:extLst>
          </p:cNvPr>
          <p:cNvSpPr>
            <a:spLocks noGrp="1"/>
          </p:cNvSpPr>
          <p:nvPr>
            <p:ph type="title"/>
          </p:nvPr>
        </p:nvSpPr>
        <p:spPr>
          <a:xfrm>
            <a:off x="7064082" y="642594"/>
            <a:ext cx="4472921" cy="1371600"/>
          </a:xfrm>
        </p:spPr>
        <p:txBody>
          <a:bodyPr>
            <a:normAutofit/>
          </a:bodyPr>
          <a:lstStyle/>
          <a:p>
            <a:r>
              <a:rPr lang="en-US" sz="2200" dirty="0" err="1">
                <a:ea typeface="+mj-lt"/>
                <a:cs typeface="+mj-lt"/>
              </a:rPr>
              <a:t>Специалисти</a:t>
            </a:r>
            <a:r>
              <a:rPr lang="en-US" sz="2200" dirty="0">
                <a:ea typeface="+mj-lt"/>
                <a:cs typeface="+mj-lt"/>
              </a:rPr>
              <a:t> </a:t>
            </a:r>
            <a:r>
              <a:rPr lang="en-US" sz="2200" dirty="0" err="1">
                <a:ea typeface="+mj-lt"/>
                <a:cs typeface="+mj-lt"/>
              </a:rPr>
              <a:t>по</a:t>
            </a:r>
            <a:r>
              <a:rPr lang="en-US" sz="2200" dirty="0">
                <a:ea typeface="+mj-lt"/>
                <a:cs typeface="+mj-lt"/>
              </a:rPr>
              <a:t> </a:t>
            </a:r>
            <a:r>
              <a:rPr lang="en-US" sz="2200" dirty="0" err="1">
                <a:ea typeface="+mj-lt"/>
                <a:cs typeface="+mj-lt"/>
              </a:rPr>
              <a:t>възстановяване</a:t>
            </a:r>
            <a:r>
              <a:rPr lang="en-US" sz="2200" dirty="0">
                <a:ea typeface="+mj-lt"/>
                <a:cs typeface="+mj-lt"/>
              </a:rPr>
              <a:t> </a:t>
            </a:r>
            <a:r>
              <a:rPr lang="en-US" sz="2200" dirty="0" err="1">
                <a:ea typeface="+mj-lt"/>
                <a:cs typeface="+mj-lt"/>
              </a:rPr>
              <a:t>на</a:t>
            </a:r>
            <a:r>
              <a:rPr lang="en-US" sz="2200" dirty="0">
                <a:ea typeface="+mj-lt"/>
                <a:cs typeface="+mj-lt"/>
              </a:rPr>
              <a:t> </a:t>
            </a:r>
            <a:r>
              <a:rPr lang="en-US" sz="2200" dirty="0" err="1">
                <a:ea typeface="+mj-lt"/>
                <a:cs typeface="+mj-lt"/>
              </a:rPr>
              <a:t>екосистемата</a:t>
            </a:r>
            <a:r>
              <a:rPr lang="en-US" sz="2200" dirty="0">
                <a:ea typeface="+mj-lt"/>
                <a:cs typeface="+mj-lt"/>
              </a:rPr>
              <a:t> и </a:t>
            </a:r>
            <a:r>
              <a:rPr lang="en-US" sz="2200" dirty="0" err="1">
                <a:ea typeface="+mj-lt"/>
                <a:cs typeface="+mj-lt"/>
              </a:rPr>
              <a:t>по</a:t>
            </a:r>
            <a:r>
              <a:rPr lang="en-US" sz="2200" dirty="0">
                <a:ea typeface="+mj-lt"/>
                <a:cs typeface="+mj-lt"/>
              </a:rPr>
              <a:t> </a:t>
            </a:r>
            <a:r>
              <a:rPr lang="en-US" sz="2200" dirty="0" err="1">
                <a:ea typeface="+mj-lt"/>
                <a:cs typeface="+mj-lt"/>
              </a:rPr>
              <a:t>предотвратяването</a:t>
            </a:r>
            <a:r>
              <a:rPr lang="en-US" sz="2200" dirty="0">
                <a:ea typeface="+mj-lt"/>
                <a:cs typeface="+mj-lt"/>
              </a:rPr>
              <a:t> </a:t>
            </a:r>
            <a:r>
              <a:rPr lang="en-US" sz="2200" dirty="0" err="1">
                <a:ea typeface="+mj-lt"/>
                <a:cs typeface="+mj-lt"/>
              </a:rPr>
              <a:t>на</a:t>
            </a:r>
            <a:r>
              <a:rPr lang="en-US" sz="2200" dirty="0">
                <a:ea typeface="+mj-lt"/>
                <a:cs typeface="+mj-lt"/>
              </a:rPr>
              <a:t> </a:t>
            </a:r>
            <a:r>
              <a:rPr lang="en-US" sz="2200" dirty="0" err="1">
                <a:ea typeface="+mj-lt"/>
                <a:cs typeface="+mj-lt"/>
              </a:rPr>
              <a:t>екологични</a:t>
            </a:r>
            <a:r>
              <a:rPr lang="en-US" sz="2200" dirty="0">
                <a:ea typeface="+mj-lt"/>
                <a:cs typeface="+mj-lt"/>
              </a:rPr>
              <a:t> </a:t>
            </a:r>
            <a:r>
              <a:rPr lang="en-US" sz="2200" dirty="0" err="1">
                <a:ea typeface="+mj-lt"/>
                <a:cs typeface="+mj-lt"/>
              </a:rPr>
              <a:t>катастрофи</a:t>
            </a:r>
            <a:endParaRPr lang="en-US" sz="2200" dirty="0" err="1"/>
          </a:p>
        </p:txBody>
      </p:sp>
      <p:sp>
        <p:nvSpPr>
          <p:cNvPr id="3" name="Content Placeholder 2">
            <a:extLst>
              <a:ext uri="{FF2B5EF4-FFF2-40B4-BE49-F238E27FC236}">
                <a16:creationId xmlns="" xmlns:a16="http://schemas.microsoft.com/office/drawing/2014/main" id="{F480FFDF-E65C-468E-A535-4F06EED8D00C}"/>
              </a:ext>
            </a:extLst>
          </p:cNvPr>
          <p:cNvSpPr>
            <a:spLocks noGrp="1"/>
          </p:cNvSpPr>
          <p:nvPr>
            <p:ph idx="1"/>
          </p:nvPr>
        </p:nvSpPr>
        <p:spPr>
          <a:xfrm>
            <a:off x="7064082" y="2103120"/>
            <a:ext cx="4472922" cy="3931920"/>
          </a:xfrm>
        </p:spPr>
        <p:txBody>
          <a:bodyPr vert="horz" lIns="91440" tIns="45720" rIns="91440" bIns="45720" rtlCol="0" anchor="t">
            <a:noAutofit/>
          </a:bodyPr>
          <a:lstStyle/>
          <a:p>
            <a:pPr>
              <a:lnSpc>
                <a:spcPct val="90000"/>
              </a:lnSpc>
            </a:pPr>
            <a:r>
              <a:rPr lang="en-US" sz="1600" dirty="0" err="1">
                <a:latin typeface="Aharoni"/>
                <a:ea typeface="+mn-lt"/>
                <a:cs typeface="+mn-lt"/>
              </a:rPr>
              <a:t>Днес</a:t>
            </a:r>
            <a:r>
              <a:rPr lang="en-US" sz="1600" dirty="0">
                <a:latin typeface="Aharoni"/>
                <a:ea typeface="+mn-lt"/>
                <a:cs typeface="+mn-lt"/>
              </a:rPr>
              <a:t> </a:t>
            </a:r>
            <a:r>
              <a:rPr lang="en-US" sz="1600" dirty="0" err="1">
                <a:latin typeface="Aharoni"/>
                <a:ea typeface="+mn-lt"/>
                <a:cs typeface="+mn-lt"/>
              </a:rPr>
              <a:t>светът</a:t>
            </a:r>
            <a:r>
              <a:rPr lang="en-US" sz="1600" dirty="0">
                <a:latin typeface="Aharoni"/>
                <a:ea typeface="+mn-lt"/>
                <a:cs typeface="+mn-lt"/>
              </a:rPr>
              <a:t> </a:t>
            </a:r>
            <a:r>
              <a:rPr lang="en-US" sz="1600" dirty="0" err="1">
                <a:latin typeface="Aharoni"/>
                <a:ea typeface="+mn-lt"/>
                <a:cs typeface="+mn-lt"/>
              </a:rPr>
              <a:t>спешно</a:t>
            </a:r>
            <a:r>
              <a:rPr lang="en-US" sz="1600" dirty="0">
                <a:latin typeface="Aharoni"/>
                <a:ea typeface="+mn-lt"/>
                <a:cs typeface="+mn-lt"/>
              </a:rPr>
              <a:t> </a:t>
            </a:r>
            <a:r>
              <a:rPr lang="en-US" sz="1600" dirty="0" err="1">
                <a:latin typeface="Aharoni"/>
                <a:ea typeface="+mn-lt"/>
                <a:cs typeface="+mn-lt"/>
              </a:rPr>
              <a:t>се</a:t>
            </a:r>
            <a:r>
              <a:rPr lang="en-US" sz="1600" dirty="0">
                <a:latin typeface="Aharoni"/>
                <a:ea typeface="+mn-lt"/>
                <a:cs typeface="+mn-lt"/>
              </a:rPr>
              <a:t> </a:t>
            </a:r>
            <a:r>
              <a:rPr lang="en-US" sz="1600" dirty="0" err="1">
                <a:latin typeface="Aharoni"/>
                <a:ea typeface="+mn-lt"/>
                <a:cs typeface="+mn-lt"/>
              </a:rPr>
              <a:t>нуждае</a:t>
            </a:r>
            <a:r>
              <a:rPr lang="en-US" sz="1600" dirty="0">
                <a:latin typeface="Aharoni"/>
                <a:ea typeface="+mn-lt"/>
                <a:cs typeface="+mn-lt"/>
              </a:rPr>
              <a:t> </a:t>
            </a:r>
            <a:r>
              <a:rPr lang="en-US" sz="1600" dirty="0" err="1">
                <a:latin typeface="Aharoni"/>
                <a:ea typeface="+mn-lt"/>
                <a:cs typeface="+mn-lt"/>
              </a:rPr>
              <a:t>от</a:t>
            </a:r>
            <a:r>
              <a:rPr lang="en-US" sz="1600" dirty="0">
                <a:latin typeface="Aharoni"/>
                <a:ea typeface="+mn-lt"/>
                <a:cs typeface="+mn-lt"/>
              </a:rPr>
              <a:t> </a:t>
            </a:r>
            <a:r>
              <a:rPr lang="en-US" sz="1600" dirty="0" err="1">
                <a:latin typeface="Aharoni"/>
                <a:ea typeface="+mn-lt"/>
                <a:cs typeface="+mn-lt"/>
              </a:rPr>
              <a:t>инженери</a:t>
            </a:r>
            <a:r>
              <a:rPr lang="en-US" sz="1600" dirty="0">
                <a:latin typeface="Aharoni"/>
                <a:ea typeface="+mn-lt"/>
                <a:cs typeface="+mn-lt"/>
              </a:rPr>
              <a:t> </a:t>
            </a:r>
            <a:r>
              <a:rPr lang="en-US" sz="1600" dirty="0" err="1">
                <a:latin typeface="Aharoni"/>
                <a:ea typeface="+mn-lt"/>
                <a:cs typeface="+mn-lt"/>
              </a:rPr>
              <a:t>по</a:t>
            </a:r>
            <a:r>
              <a:rPr lang="en-US" sz="1600" dirty="0">
                <a:latin typeface="Aharoni"/>
                <a:ea typeface="+mn-lt"/>
                <a:cs typeface="+mn-lt"/>
              </a:rPr>
              <a:t> </a:t>
            </a:r>
            <a:r>
              <a:rPr lang="en-US" sz="1600" dirty="0" err="1">
                <a:latin typeface="Aharoni"/>
                <a:ea typeface="+mn-lt"/>
                <a:cs typeface="+mn-lt"/>
              </a:rPr>
              <a:t>възстановяване</a:t>
            </a:r>
            <a:r>
              <a:rPr lang="en-US" sz="1600" dirty="0">
                <a:latin typeface="Aharoni"/>
                <a:ea typeface="+mn-lt"/>
                <a:cs typeface="+mn-lt"/>
              </a:rPr>
              <a:t> и </a:t>
            </a:r>
            <a:r>
              <a:rPr lang="en-US" sz="1600" dirty="0" err="1">
                <a:latin typeface="Aharoni"/>
                <a:ea typeface="+mn-lt"/>
                <a:cs typeface="+mn-lt"/>
              </a:rPr>
              <a:t>почистване</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околната</a:t>
            </a:r>
            <a:r>
              <a:rPr lang="en-US" sz="1600" dirty="0">
                <a:latin typeface="Aharoni"/>
                <a:ea typeface="+mn-lt"/>
                <a:cs typeface="+mn-lt"/>
              </a:rPr>
              <a:t> </a:t>
            </a:r>
            <a:r>
              <a:rPr lang="en-US" sz="1600" dirty="0" err="1">
                <a:latin typeface="Aharoni"/>
                <a:ea typeface="+mn-lt"/>
                <a:cs typeface="+mn-lt"/>
              </a:rPr>
              <a:t>среда</a:t>
            </a:r>
            <a:r>
              <a:rPr lang="en-US" sz="1600" dirty="0">
                <a:latin typeface="Aharoni"/>
                <a:ea typeface="+mn-lt"/>
                <a:cs typeface="+mn-lt"/>
              </a:rPr>
              <a:t>. В </a:t>
            </a:r>
            <a:r>
              <a:rPr lang="en-US" sz="1600" dirty="0" err="1">
                <a:latin typeface="Aharoni"/>
                <a:ea typeface="+mn-lt"/>
                <a:cs typeface="+mn-lt"/>
              </a:rPr>
              <a:t>задълженията</a:t>
            </a:r>
            <a:r>
              <a:rPr lang="en-US" sz="1600" dirty="0">
                <a:latin typeface="Aharoni"/>
                <a:ea typeface="+mn-lt"/>
                <a:cs typeface="+mn-lt"/>
              </a:rPr>
              <a:t> </a:t>
            </a:r>
            <a:r>
              <a:rPr lang="en-US" sz="1600" dirty="0" err="1">
                <a:latin typeface="Aharoni"/>
                <a:ea typeface="+mn-lt"/>
                <a:cs typeface="+mn-lt"/>
              </a:rPr>
              <a:t>им</a:t>
            </a:r>
            <a:r>
              <a:rPr lang="en-US" sz="1600" dirty="0">
                <a:latin typeface="Aharoni"/>
                <a:ea typeface="+mn-lt"/>
                <a:cs typeface="+mn-lt"/>
              </a:rPr>
              <a:t> </a:t>
            </a:r>
            <a:r>
              <a:rPr lang="en-US" sz="1600" dirty="0" err="1">
                <a:latin typeface="Aharoni"/>
                <a:ea typeface="+mn-lt"/>
                <a:cs typeface="+mn-lt"/>
              </a:rPr>
              <a:t>също</a:t>
            </a:r>
            <a:r>
              <a:rPr lang="en-US" sz="1600" dirty="0">
                <a:latin typeface="Aharoni"/>
                <a:ea typeface="+mn-lt"/>
                <a:cs typeface="+mn-lt"/>
              </a:rPr>
              <a:t> </a:t>
            </a:r>
            <a:r>
              <a:rPr lang="en-US" sz="1600" dirty="0" err="1">
                <a:latin typeface="Aharoni"/>
                <a:ea typeface="+mn-lt"/>
                <a:cs typeface="+mn-lt"/>
              </a:rPr>
              <a:t>влиза</a:t>
            </a:r>
            <a:r>
              <a:rPr lang="en-US" sz="1600" dirty="0">
                <a:latin typeface="Aharoni"/>
                <a:ea typeface="+mn-lt"/>
                <a:cs typeface="+mn-lt"/>
              </a:rPr>
              <a:t> </a:t>
            </a:r>
            <a:r>
              <a:rPr lang="en-US" sz="1600" dirty="0" err="1">
                <a:latin typeface="Aharoni"/>
                <a:ea typeface="+mn-lt"/>
                <a:cs typeface="+mn-lt"/>
              </a:rPr>
              <a:t>съхранение</a:t>
            </a:r>
            <a:r>
              <a:rPr lang="en-US" sz="1600" dirty="0">
                <a:latin typeface="Aharoni"/>
                <a:ea typeface="+mn-lt"/>
                <a:cs typeface="+mn-lt"/>
              </a:rPr>
              <a:t> и </a:t>
            </a:r>
            <a:r>
              <a:rPr lang="en-US" sz="1600" dirty="0" err="1">
                <a:latin typeface="Aharoni"/>
                <a:ea typeface="+mn-lt"/>
                <a:cs typeface="+mn-lt"/>
              </a:rPr>
              <a:t>възобновяване</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събрания</a:t>
            </a:r>
            <a:r>
              <a:rPr lang="en-US" sz="1600" dirty="0">
                <a:latin typeface="Aharoni"/>
                <a:ea typeface="+mn-lt"/>
                <a:cs typeface="+mn-lt"/>
              </a:rPr>
              <a:t> </a:t>
            </a:r>
            <a:r>
              <a:rPr lang="en-US" sz="1600" dirty="0" err="1">
                <a:latin typeface="Aharoni"/>
                <a:ea typeface="+mn-lt"/>
                <a:cs typeface="+mn-lt"/>
              </a:rPr>
              <a:t>по-рано</a:t>
            </a:r>
            <a:r>
              <a:rPr lang="en-US" sz="1600" dirty="0">
                <a:latin typeface="Aharoni"/>
                <a:ea typeface="+mn-lt"/>
                <a:cs typeface="+mn-lt"/>
              </a:rPr>
              <a:t> </a:t>
            </a:r>
            <a:r>
              <a:rPr lang="en-US" sz="1600" dirty="0" err="1">
                <a:latin typeface="Aharoni"/>
                <a:ea typeface="+mn-lt"/>
                <a:cs typeface="+mn-lt"/>
              </a:rPr>
              <a:t>генетичен</a:t>
            </a:r>
            <a:r>
              <a:rPr lang="en-US" sz="1600" dirty="0">
                <a:latin typeface="Aharoni"/>
                <a:ea typeface="+mn-lt"/>
                <a:cs typeface="+mn-lt"/>
              </a:rPr>
              <a:t> </a:t>
            </a:r>
            <a:r>
              <a:rPr lang="en-US" sz="1600" dirty="0" err="1">
                <a:latin typeface="Aharoni"/>
                <a:ea typeface="+mn-lt"/>
                <a:cs typeface="+mn-lt"/>
              </a:rPr>
              <a:t>материал</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измрели</a:t>
            </a:r>
            <a:r>
              <a:rPr lang="en-US" sz="1600" dirty="0">
                <a:latin typeface="Aharoni"/>
                <a:ea typeface="+mn-lt"/>
                <a:cs typeface="+mn-lt"/>
              </a:rPr>
              <a:t> </a:t>
            </a:r>
            <a:r>
              <a:rPr lang="en-US" sz="1600" dirty="0" err="1">
                <a:latin typeface="Aharoni"/>
                <a:ea typeface="+mn-lt"/>
                <a:cs typeface="+mn-lt"/>
              </a:rPr>
              <a:t>или</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границата</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изчезването</a:t>
            </a:r>
            <a:r>
              <a:rPr lang="en-US" sz="1600" dirty="0">
                <a:latin typeface="Aharoni"/>
                <a:ea typeface="+mn-lt"/>
                <a:cs typeface="+mn-lt"/>
              </a:rPr>
              <a:t> </a:t>
            </a:r>
            <a:r>
              <a:rPr lang="en-US" sz="1600" dirty="0" err="1">
                <a:latin typeface="Aharoni"/>
                <a:ea typeface="+mn-lt"/>
                <a:cs typeface="+mn-lt"/>
              </a:rPr>
              <a:t>животински</a:t>
            </a:r>
            <a:r>
              <a:rPr lang="en-US" sz="1600" dirty="0">
                <a:latin typeface="Aharoni"/>
                <a:ea typeface="+mn-lt"/>
                <a:cs typeface="+mn-lt"/>
              </a:rPr>
              <a:t> </a:t>
            </a:r>
            <a:r>
              <a:rPr lang="en-US" sz="1600" dirty="0" err="1">
                <a:latin typeface="Aharoni"/>
                <a:ea typeface="+mn-lt"/>
                <a:cs typeface="+mn-lt"/>
              </a:rPr>
              <a:t>видове</a:t>
            </a:r>
            <a:r>
              <a:rPr lang="en-US" sz="1600" dirty="0">
                <a:latin typeface="Aharoni"/>
                <a:ea typeface="+mn-lt"/>
                <a:cs typeface="+mn-lt"/>
              </a:rPr>
              <a:t>. </a:t>
            </a:r>
            <a:r>
              <a:rPr lang="en-US" sz="1600" dirty="0" err="1">
                <a:latin typeface="Aharoni"/>
                <a:ea typeface="+mn-lt"/>
                <a:cs typeface="+mn-lt"/>
              </a:rPr>
              <a:t>Скоро</a:t>
            </a:r>
            <a:r>
              <a:rPr lang="en-US" sz="1600" dirty="0">
                <a:latin typeface="Aharoni"/>
                <a:ea typeface="+mn-lt"/>
                <a:cs typeface="+mn-lt"/>
              </a:rPr>
              <a:t> </a:t>
            </a:r>
            <a:r>
              <a:rPr lang="en-US" sz="1600" dirty="0" err="1">
                <a:latin typeface="Aharoni"/>
                <a:ea typeface="+mn-lt"/>
                <a:cs typeface="+mn-lt"/>
              </a:rPr>
              <a:t>ще</a:t>
            </a:r>
            <a:r>
              <a:rPr lang="en-US" sz="1600" dirty="0">
                <a:latin typeface="Aharoni"/>
                <a:ea typeface="+mn-lt"/>
                <a:cs typeface="+mn-lt"/>
              </a:rPr>
              <a:t> </a:t>
            </a:r>
            <a:r>
              <a:rPr lang="en-US" sz="1600" dirty="0" err="1">
                <a:latin typeface="Aharoni"/>
                <a:ea typeface="+mn-lt"/>
                <a:cs typeface="+mn-lt"/>
              </a:rPr>
              <a:t>се</a:t>
            </a:r>
            <a:r>
              <a:rPr lang="en-US" sz="1600" dirty="0">
                <a:latin typeface="Aharoni"/>
                <a:ea typeface="+mn-lt"/>
                <a:cs typeface="+mn-lt"/>
              </a:rPr>
              <a:t> </a:t>
            </a:r>
            <a:r>
              <a:rPr lang="en-US" sz="1600" dirty="0" err="1">
                <a:latin typeface="Aharoni"/>
                <a:ea typeface="+mn-lt"/>
                <a:cs typeface="+mn-lt"/>
              </a:rPr>
              <a:t>появят</a:t>
            </a:r>
            <a:r>
              <a:rPr lang="en-US" sz="1600" dirty="0">
                <a:latin typeface="Aharoni"/>
                <a:ea typeface="+mn-lt"/>
                <a:cs typeface="+mn-lt"/>
              </a:rPr>
              <a:t> и </a:t>
            </a:r>
            <a:r>
              <a:rPr lang="en-US" sz="1600" dirty="0" err="1">
                <a:latin typeface="Aharoni"/>
                <a:ea typeface="+mn-lt"/>
                <a:cs typeface="+mn-lt"/>
              </a:rPr>
              <a:t>специалисти</a:t>
            </a:r>
            <a:r>
              <a:rPr lang="en-US" sz="1600" dirty="0">
                <a:latin typeface="Aharoni"/>
                <a:ea typeface="+mn-lt"/>
                <a:cs typeface="+mn-lt"/>
              </a:rPr>
              <a:t> </a:t>
            </a:r>
            <a:r>
              <a:rPr lang="en-US" sz="1600" dirty="0" err="1">
                <a:latin typeface="Aharoni"/>
                <a:ea typeface="+mn-lt"/>
                <a:cs typeface="+mn-lt"/>
              </a:rPr>
              <a:t>по</a:t>
            </a:r>
            <a:r>
              <a:rPr lang="en-US" sz="1600" dirty="0">
                <a:latin typeface="Aharoni"/>
                <a:ea typeface="+mn-lt"/>
                <a:cs typeface="+mn-lt"/>
              </a:rPr>
              <a:t> </a:t>
            </a:r>
            <a:r>
              <a:rPr lang="en-US" sz="1600" dirty="0" err="1">
                <a:latin typeface="Aharoni"/>
                <a:ea typeface="+mn-lt"/>
                <a:cs typeface="+mn-lt"/>
              </a:rPr>
              <a:t>регулиране</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атмосферните</a:t>
            </a:r>
            <a:r>
              <a:rPr lang="en-US" sz="1600" dirty="0">
                <a:latin typeface="Aharoni"/>
                <a:ea typeface="+mn-lt"/>
                <a:cs typeface="+mn-lt"/>
              </a:rPr>
              <a:t> </a:t>
            </a:r>
            <a:r>
              <a:rPr lang="en-US" sz="1600" dirty="0" err="1">
                <a:latin typeface="Aharoni"/>
                <a:ea typeface="+mn-lt"/>
                <a:cs typeface="+mn-lt"/>
              </a:rPr>
              <a:t>условия</a:t>
            </a:r>
            <a:r>
              <a:rPr lang="en-US" sz="1600" dirty="0">
                <a:latin typeface="Aharoni"/>
                <a:ea typeface="+mn-lt"/>
                <a:cs typeface="+mn-lt"/>
              </a:rPr>
              <a:t>.</a:t>
            </a:r>
            <a:endParaRPr lang="en-US" sz="1600">
              <a:latin typeface="Aharoni"/>
              <a:cs typeface="Aharoni"/>
            </a:endParaRPr>
          </a:p>
          <a:p>
            <a:pPr>
              <a:lnSpc>
                <a:spcPct val="90000"/>
              </a:lnSpc>
            </a:pPr>
            <a:r>
              <a:rPr lang="en-US" sz="1600" dirty="0" err="1">
                <a:latin typeface="Aharoni"/>
                <a:ea typeface="+mn-lt"/>
                <a:cs typeface="+mn-lt"/>
              </a:rPr>
              <a:t>Къде</a:t>
            </a:r>
            <a:r>
              <a:rPr lang="en-US" sz="1600" dirty="0">
                <a:latin typeface="Aharoni"/>
                <a:ea typeface="+mn-lt"/>
                <a:cs typeface="+mn-lt"/>
              </a:rPr>
              <a:t> </a:t>
            </a:r>
            <a:r>
              <a:rPr lang="en-US" sz="1600" dirty="0" err="1">
                <a:latin typeface="Aharoni"/>
                <a:ea typeface="+mn-lt"/>
                <a:cs typeface="+mn-lt"/>
              </a:rPr>
              <a:t>обучават</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това</a:t>
            </a:r>
            <a:r>
              <a:rPr lang="en-US" sz="1600" dirty="0">
                <a:latin typeface="Aharoni"/>
                <a:ea typeface="+mn-lt"/>
                <a:cs typeface="+mn-lt"/>
              </a:rPr>
              <a:t>?</a:t>
            </a:r>
            <a:br>
              <a:rPr lang="en-US" sz="1600" dirty="0">
                <a:latin typeface="Aharoni"/>
                <a:ea typeface="+mn-lt"/>
                <a:cs typeface="+mn-lt"/>
              </a:rPr>
            </a:br>
            <a:r>
              <a:rPr lang="en-US" sz="1600" dirty="0" err="1">
                <a:latin typeface="Aharoni"/>
                <a:ea typeface="+mn-lt"/>
                <a:cs typeface="+mn-lt"/>
              </a:rPr>
              <a:t>Професията</a:t>
            </a:r>
            <a:r>
              <a:rPr lang="en-US" sz="1600" dirty="0">
                <a:latin typeface="Aharoni"/>
                <a:ea typeface="+mn-lt"/>
                <a:cs typeface="+mn-lt"/>
              </a:rPr>
              <a:t> „</a:t>
            </a:r>
            <a:r>
              <a:rPr lang="en-US" sz="1600" dirty="0" err="1">
                <a:latin typeface="Aharoni"/>
                <a:ea typeface="+mn-lt"/>
                <a:cs typeface="+mn-lt"/>
              </a:rPr>
              <a:t>специалист</a:t>
            </a:r>
            <a:r>
              <a:rPr lang="en-US" sz="1600" dirty="0">
                <a:latin typeface="Aharoni"/>
                <a:ea typeface="+mn-lt"/>
                <a:cs typeface="+mn-lt"/>
              </a:rPr>
              <a:t> </a:t>
            </a:r>
            <a:r>
              <a:rPr lang="en-US" sz="1600" dirty="0" err="1">
                <a:latin typeface="Aharoni"/>
                <a:ea typeface="+mn-lt"/>
                <a:cs typeface="+mn-lt"/>
              </a:rPr>
              <a:t>по</a:t>
            </a:r>
            <a:r>
              <a:rPr lang="en-US" sz="1600" dirty="0">
                <a:latin typeface="Aharoni"/>
                <a:ea typeface="+mn-lt"/>
                <a:cs typeface="+mn-lt"/>
              </a:rPr>
              <a:t> </a:t>
            </a:r>
            <a:r>
              <a:rPr lang="en-US" sz="1600" dirty="0" err="1">
                <a:latin typeface="Aharoni"/>
                <a:ea typeface="+mn-lt"/>
                <a:cs typeface="+mn-lt"/>
              </a:rPr>
              <a:t>възстановяване</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екосистемата</a:t>
            </a:r>
            <a:r>
              <a:rPr lang="en-US" sz="1600" dirty="0">
                <a:latin typeface="Aharoni"/>
                <a:ea typeface="+mn-lt"/>
                <a:cs typeface="+mn-lt"/>
              </a:rPr>
              <a:t>“ </a:t>
            </a:r>
            <a:r>
              <a:rPr lang="en-US" sz="1600" dirty="0" err="1">
                <a:latin typeface="Aharoni"/>
                <a:ea typeface="+mn-lt"/>
                <a:cs typeface="+mn-lt"/>
              </a:rPr>
              <a:t>може</a:t>
            </a:r>
            <a:r>
              <a:rPr lang="en-US" sz="1600" dirty="0">
                <a:latin typeface="Aharoni"/>
                <a:ea typeface="+mn-lt"/>
                <a:cs typeface="+mn-lt"/>
              </a:rPr>
              <a:t> </a:t>
            </a:r>
            <a:r>
              <a:rPr lang="en-US" sz="1600" dirty="0" err="1">
                <a:latin typeface="Aharoni"/>
                <a:ea typeface="+mn-lt"/>
                <a:cs typeface="+mn-lt"/>
              </a:rPr>
              <a:t>да</a:t>
            </a:r>
            <a:r>
              <a:rPr lang="en-US" sz="1600" dirty="0">
                <a:latin typeface="Aharoni"/>
                <a:ea typeface="+mn-lt"/>
                <a:cs typeface="+mn-lt"/>
              </a:rPr>
              <a:t> </a:t>
            </a:r>
            <a:r>
              <a:rPr lang="en-US" sz="1600" dirty="0" err="1">
                <a:latin typeface="Aharoni"/>
                <a:ea typeface="+mn-lt"/>
                <a:cs typeface="+mn-lt"/>
              </a:rPr>
              <a:t>се</a:t>
            </a:r>
            <a:r>
              <a:rPr lang="en-US" sz="1600" dirty="0">
                <a:latin typeface="Aharoni"/>
                <a:ea typeface="+mn-lt"/>
                <a:cs typeface="+mn-lt"/>
              </a:rPr>
              <a:t> </a:t>
            </a:r>
            <a:r>
              <a:rPr lang="en-US" sz="1600" dirty="0" err="1">
                <a:latin typeface="Aharoni"/>
                <a:ea typeface="+mn-lt"/>
                <a:cs typeface="+mn-lt"/>
              </a:rPr>
              <a:t>усвои</a:t>
            </a:r>
            <a:r>
              <a:rPr lang="en-US" sz="1600" dirty="0">
                <a:latin typeface="Aharoni"/>
                <a:ea typeface="+mn-lt"/>
                <a:cs typeface="+mn-lt"/>
              </a:rPr>
              <a:t> в </a:t>
            </a:r>
            <a:r>
              <a:rPr lang="en-US" sz="1600" dirty="0" err="1">
                <a:latin typeface="Aharoni"/>
                <a:ea typeface="+mn-lt"/>
                <a:cs typeface="+mn-lt"/>
              </a:rPr>
              <a:t>канадския</a:t>
            </a:r>
            <a:r>
              <a:rPr lang="en-US" sz="1600" dirty="0">
                <a:latin typeface="Aharoni"/>
                <a:ea typeface="+mn-lt"/>
                <a:cs typeface="+mn-lt"/>
              </a:rPr>
              <a:t> Niagara College. </a:t>
            </a:r>
            <a:r>
              <a:rPr lang="en-US" sz="1600" dirty="0" err="1">
                <a:latin typeface="Aharoni"/>
                <a:ea typeface="+mn-lt"/>
                <a:cs typeface="+mn-lt"/>
              </a:rPr>
              <a:t>Намира</a:t>
            </a:r>
            <a:r>
              <a:rPr lang="en-US" sz="1600" dirty="0">
                <a:latin typeface="Aharoni"/>
                <a:ea typeface="+mn-lt"/>
                <a:cs typeface="+mn-lt"/>
              </a:rPr>
              <a:t> </a:t>
            </a:r>
            <a:r>
              <a:rPr lang="en-US" sz="1600" dirty="0" err="1">
                <a:latin typeface="Aharoni"/>
                <a:ea typeface="+mn-lt"/>
                <a:cs typeface="+mn-lt"/>
              </a:rPr>
              <a:t>се</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час</a:t>
            </a:r>
            <a:r>
              <a:rPr lang="en-US" sz="1600" dirty="0">
                <a:latin typeface="Aharoni"/>
                <a:ea typeface="+mn-lt"/>
                <a:cs typeface="+mn-lt"/>
              </a:rPr>
              <a:t> </a:t>
            </a:r>
            <a:r>
              <a:rPr lang="en-US" sz="1600" dirty="0" err="1">
                <a:latin typeface="Aharoni"/>
                <a:ea typeface="+mn-lt"/>
                <a:cs typeface="+mn-lt"/>
              </a:rPr>
              <a:t>път</a:t>
            </a:r>
            <a:r>
              <a:rPr lang="en-US" sz="1600" dirty="0">
                <a:latin typeface="Aharoni"/>
                <a:ea typeface="+mn-lt"/>
                <a:cs typeface="+mn-lt"/>
              </a:rPr>
              <a:t> </a:t>
            </a:r>
            <a:r>
              <a:rPr lang="en-US" sz="1600" dirty="0" err="1">
                <a:latin typeface="Aharoni"/>
                <a:ea typeface="+mn-lt"/>
                <a:cs typeface="+mn-lt"/>
              </a:rPr>
              <a:t>от</a:t>
            </a:r>
            <a:r>
              <a:rPr lang="en-US" sz="1600" dirty="0">
                <a:latin typeface="Aharoni"/>
                <a:ea typeface="+mn-lt"/>
                <a:cs typeface="+mn-lt"/>
              </a:rPr>
              <a:t> </a:t>
            </a:r>
            <a:r>
              <a:rPr lang="en-US" sz="1600" dirty="0" err="1">
                <a:latin typeface="Aharoni"/>
                <a:ea typeface="+mn-lt"/>
                <a:cs typeface="+mn-lt"/>
              </a:rPr>
              <a:t>Торонто</a:t>
            </a:r>
            <a:r>
              <a:rPr lang="en-US" sz="1600" dirty="0">
                <a:latin typeface="Aharoni"/>
                <a:ea typeface="+mn-lt"/>
                <a:cs typeface="+mn-lt"/>
              </a:rPr>
              <a:t>, </a:t>
            </a:r>
            <a:r>
              <a:rPr lang="en-US" sz="1600" dirty="0" err="1">
                <a:latin typeface="Aharoni"/>
                <a:ea typeface="+mn-lt"/>
                <a:cs typeface="+mn-lt"/>
              </a:rPr>
              <a:t>близо</a:t>
            </a:r>
            <a:r>
              <a:rPr lang="en-US" sz="1600" dirty="0">
                <a:latin typeface="Aharoni"/>
                <a:ea typeface="+mn-lt"/>
                <a:cs typeface="+mn-lt"/>
              </a:rPr>
              <a:t> </a:t>
            </a:r>
            <a:r>
              <a:rPr lang="en-US" sz="1600" dirty="0" err="1">
                <a:latin typeface="Aharoni"/>
                <a:ea typeface="+mn-lt"/>
                <a:cs typeface="+mn-lt"/>
              </a:rPr>
              <a:t>до</a:t>
            </a:r>
            <a:r>
              <a:rPr lang="en-US" sz="1600" dirty="0">
                <a:latin typeface="Aharoni"/>
                <a:ea typeface="+mn-lt"/>
                <a:cs typeface="+mn-lt"/>
              </a:rPr>
              <a:t> </a:t>
            </a:r>
            <a:r>
              <a:rPr lang="en-US" sz="1600" dirty="0" err="1">
                <a:latin typeface="Aharoni"/>
                <a:ea typeface="+mn-lt"/>
                <a:cs typeface="+mn-lt"/>
              </a:rPr>
              <a:t>Ниагарския</a:t>
            </a:r>
            <a:r>
              <a:rPr lang="en-US" sz="1600" dirty="0">
                <a:latin typeface="Aharoni"/>
                <a:ea typeface="+mn-lt"/>
                <a:cs typeface="+mn-lt"/>
              </a:rPr>
              <a:t> </a:t>
            </a:r>
            <a:r>
              <a:rPr lang="en-US" sz="1600" dirty="0" err="1">
                <a:latin typeface="Aharoni"/>
                <a:ea typeface="+mn-lt"/>
                <a:cs typeface="+mn-lt"/>
              </a:rPr>
              <a:t>водопад</a:t>
            </a:r>
            <a:r>
              <a:rPr lang="en-US" sz="1600" dirty="0">
                <a:latin typeface="Aharoni"/>
                <a:ea typeface="+mn-lt"/>
                <a:cs typeface="+mn-lt"/>
              </a:rPr>
              <a:t>. </a:t>
            </a:r>
            <a:r>
              <a:rPr lang="en-US" sz="1600" dirty="0" err="1">
                <a:latin typeface="Aharoni"/>
                <a:ea typeface="+mn-lt"/>
                <a:cs typeface="+mn-lt"/>
              </a:rPr>
              <a:t>Обучението</a:t>
            </a:r>
            <a:r>
              <a:rPr lang="en-US" sz="1600" dirty="0">
                <a:latin typeface="Aharoni"/>
                <a:ea typeface="+mn-lt"/>
                <a:cs typeface="+mn-lt"/>
              </a:rPr>
              <a:t> </a:t>
            </a:r>
            <a:r>
              <a:rPr lang="en-US" sz="1600" dirty="0" err="1">
                <a:latin typeface="Aharoni"/>
                <a:ea typeface="+mn-lt"/>
                <a:cs typeface="+mn-lt"/>
              </a:rPr>
              <a:t>продължава</a:t>
            </a:r>
            <a:r>
              <a:rPr lang="en-US" sz="1600" dirty="0">
                <a:latin typeface="Aharoni"/>
                <a:ea typeface="+mn-lt"/>
                <a:cs typeface="+mn-lt"/>
              </a:rPr>
              <a:t> </a:t>
            </a:r>
            <a:r>
              <a:rPr lang="en-US" sz="1600" dirty="0" err="1">
                <a:latin typeface="Aharoni"/>
                <a:ea typeface="+mn-lt"/>
                <a:cs typeface="+mn-lt"/>
              </a:rPr>
              <a:t>само</a:t>
            </a:r>
            <a:r>
              <a:rPr lang="en-US" sz="1600" dirty="0">
                <a:latin typeface="Aharoni"/>
                <a:ea typeface="+mn-lt"/>
                <a:cs typeface="+mn-lt"/>
              </a:rPr>
              <a:t> </a:t>
            </a:r>
            <a:r>
              <a:rPr lang="en-US" sz="1600" dirty="0" err="1">
                <a:latin typeface="Aharoni"/>
                <a:ea typeface="+mn-lt"/>
                <a:cs typeface="+mn-lt"/>
              </a:rPr>
              <a:t>година</a:t>
            </a:r>
            <a:r>
              <a:rPr lang="en-US" sz="1600" dirty="0">
                <a:latin typeface="Aharoni"/>
                <a:ea typeface="+mn-lt"/>
                <a:cs typeface="+mn-lt"/>
              </a:rPr>
              <a:t>, </a:t>
            </a:r>
            <a:r>
              <a:rPr lang="en-US" sz="1600" dirty="0" err="1">
                <a:latin typeface="Aharoni"/>
                <a:ea typeface="+mn-lt"/>
                <a:cs typeface="+mn-lt"/>
              </a:rPr>
              <a:t>но</a:t>
            </a:r>
            <a:r>
              <a:rPr lang="en-US" sz="1600" dirty="0">
                <a:latin typeface="Aharoni"/>
                <a:ea typeface="+mn-lt"/>
                <a:cs typeface="+mn-lt"/>
              </a:rPr>
              <a:t> </a:t>
            </a:r>
            <a:r>
              <a:rPr lang="en-US" sz="1600" dirty="0" err="1">
                <a:latin typeface="Aharoni"/>
                <a:ea typeface="+mn-lt"/>
                <a:cs typeface="+mn-lt"/>
              </a:rPr>
              <a:t>изключително</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английски</a:t>
            </a:r>
            <a:r>
              <a:rPr lang="en-US" sz="1600" dirty="0">
                <a:latin typeface="Aharoni"/>
                <a:ea typeface="+mn-lt"/>
                <a:cs typeface="+mn-lt"/>
              </a:rPr>
              <a:t> </a:t>
            </a:r>
            <a:r>
              <a:rPr lang="en-US" sz="1600" dirty="0" err="1">
                <a:latin typeface="Aharoni"/>
                <a:ea typeface="+mn-lt"/>
                <a:cs typeface="+mn-lt"/>
              </a:rPr>
              <a:t>език</a:t>
            </a:r>
            <a:r>
              <a:rPr lang="en-US" sz="1600" dirty="0">
                <a:latin typeface="Aharoni"/>
                <a:ea typeface="+mn-lt"/>
                <a:cs typeface="+mn-lt"/>
              </a:rPr>
              <a:t>. </a:t>
            </a:r>
            <a:r>
              <a:rPr lang="en-US" sz="1600" dirty="0" err="1">
                <a:latin typeface="Aharoni"/>
                <a:ea typeface="+mn-lt"/>
                <a:cs typeface="+mn-lt"/>
              </a:rPr>
              <a:t>При</a:t>
            </a:r>
            <a:r>
              <a:rPr lang="en-US" sz="1600" dirty="0">
                <a:latin typeface="Aharoni"/>
                <a:ea typeface="+mn-lt"/>
                <a:cs typeface="+mn-lt"/>
              </a:rPr>
              <a:t> </a:t>
            </a:r>
            <a:r>
              <a:rPr lang="en-US" sz="1600" dirty="0" err="1">
                <a:latin typeface="Aharoni"/>
                <a:ea typeface="+mn-lt"/>
                <a:cs typeface="+mn-lt"/>
              </a:rPr>
              <a:t>подаване</a:t>
            </a:r>
            <a:r>
              <a:rPr lang="en-US" sz="1600" dirty="0">
                <a:latin typeface="Aharoni"/>
                <a:ea typeface="+mn-lt"/>
                <a:cs typeface="+mn-lt"/>
              </a:rPr>
              <a:t> </a:t>
            </a:r>
            <a:r>
              <a:rPr lang="en-US" sz="1600" dirty="0" err="1">
                <a:latin typeface="Aharoni"/>
                <a:ea typeface="+mn-lt"/>
                <a:cs typeface="+mn-lt"/>
              </a:rPr>
              <a:t>на</a:t>
            </a:r>
            <a:r>
              <a:rPr lang="en-US" sz="1600" dirty="0">
                <a:latin typeface="Aharoni"/>
                <a:ea typeface="+mn-lt"/>
                <a:cs typeface="+mn-lt"/>
              </a:rPr>
              <a:t> </a:t>
            </a:r>
            <a:r>
              <a:rPr lang="en-US" sz="1600" dirty="0" err="1">
                <a:latin typeface="Aharoni"/>
                <a:ea typeface="+mn-lt"/>
                <a:cs typeface="+mn-lt"/>
              </a:rPr>
              <a:t>документите</a:t>
            </a:r>
            <a:r>
              <a:rPr lang="en-US" sz="1600" dirty="0">
                <a:latin typeface="Aharoni"/>
                <a:ea typeface="+mn-lt"/>
                <a:cs typeface="+mn-lt"/>
              </a:rPr>
              <a:t> </a:t>
            </a:r>
            <a:r>
              <a:rPr lang="en-US" sz="1600" dirty="0" err="1">
                <a:latin typeface="Aharoni"/>
                <a:ea typeface="+mn-lt"/>
                <a:cs typeface="+mn-lt"/>
              </a:rPr>
              <a:t>ще</a:t>
            </a:r>
            <a:r>
              <a:rPr lang="en-US" sz="1600" dirty="0">
                <a:latin typeface="Aharoni"/>
                <a:ea typeface="+mn-lt"/>
                <a:cs typeface="+mn-lt"/>
              </a:rPr>
              <a:t> </a:t>
            </a:r>
            <a:r>
              <a:rPr lang="en-US" sz="1600" dirty="0" err="1">
                <a:latin typeface="Aharoni"/>
                <a:ea typeface="+mn-lt"/>
                <a:cs typeface="+mn-lt"/>
              </a:rPr>
              <a:t>ти</a:t>
            </a:r>
            <a:r>
              <a:rPr lang="en-US" sz="1600" dirty="0">
                <a:latin typeface="Aharoni"/>
                <a:ea typeface="+mn-lt"/>
                <a:cs typeface="+mn-lt"/>
              </a:rPr>
              <a:t> </a:t>
            </a:r>
            <a:r>
              <a:rPr lang="en-US" sz="1600" dirty="0" err="1">
                <a:latin typeface="Aharoni"/>
                <a:ea typeface="+mn-lt"/>
                <a:cs typeface="+mn-lt"/>
              </a:rPr>
              <a:t>трябва</a:t>
            </a:r>
            <a:r>
              <a:rPr lang="en-US" sz="1600" dirty="0">
                <a:latin typeface="Aharoni"/>
                <a:ea typeface="+mn-lt"/>
                <a:cs typeface="+mn-lt"/>
              </a:rPr>
              <a:t> </a:t>
            </a:r>
            <a:r>
              <a:rPr lang="en-US" sz="1600" dirty="0" err="1">
                <a:latin typeface="Aharoni"/>
                <a:ea typeface="+mn-lt"/>
                <a:cs typeface="+mn-lt"/>
              </a:rPr>
              <a:t>сертификат</a:t>
            </a:r>
            <a:r>
              <a:rPr lang="en-US" sz="1600" dirty="0">
                <a:latin typeface="Aharoni"/>
                <a:ea typeface="+mn-lt"/>
                <a:cs typeface="+mn-lt"/>
              </a:rPr>
              <a:t>, </a:t>
            </a:r>
            <a:r>
              <a:rPr lang="en-US" sz="1600" dirty="0" err="1">
                <a:latin typeface="Aharoni"/>
                <a:ea typeface="+mn-lt"/>
                <a:cs typeface="+mn-lt"/>
              </a:rPr>
              <a:t>че</a:t>
            </a:r>
            <a:r>
              <a:rPr lang="en-US" sz="1600" dirty="0">
                <a:latin typeface="Aharoni"/>
                <a:ea typeface="+mn-lt"/>
                <a:cs typeface="+mn-lt"/>
              </a:rPr>
              <a:t> </a:t>
            </a:r>
            <a:r>
              <a:rPr lang="en-US" sz="1600" dirty="0" err="1">
                <a:latin typeface="Aharoni"/>
                <a:ea typeface="+mn-lt"/>
                <a:cs typeface="+mn-lt"/>
              </a:rPr>
              <a:t>си</a:t>
            </a:r>
            <a:r>
              <a:rPr lang="en-US" sz="1600" dirty="0">
                <a:latin typeface="Aharoni"/>
                <a:ea typeface="+mn-lt"/>
                <a:cs typeface="+mn-lt"/>
              </a:rPr>
              <a:t> </a:t>
            </a:r>
            <a:r>
              <a:rPr lang="en-US" sz="1600" dirty="0" err="1">
                <a:latin typeface="Aharoni"/>
                <a:ea typeface="+mn-lt"/>
                <a:cs typeface="+mn-lt"/>
              </a:rPr>
              <a:t>преминала</a:t>
            </a:r>
            <a:r>
              <a:rPr lang="en-US" sz="1600" dirty="0">
                <a:latin typeface="Aharoni"/>
                <a:ea typeface="+mn-lt"/>
                <a:cs typeface="+mn-lt"/>
              </a:rPr>
              <a:t> </a:t>
            </a:r>
            <a:r>
              <a:rPr lang="en-US" sz="1600" dirty="0" err="1">
                <a:latin typeface="Aharoni"/>
                <a:ea typeface="+mn-lt"/>
                <a:cs typeface="+mn-lt"/>
              </a:rPr>
              <a:t>тест</a:t>
            </a:r>
            <a:r>
              <a:rPr lang="en-US" sz="1600" dirty="0">
                <a:latin typeface="Aharoni"/>
                <a:ea typeface="+mn-lt"/>
                <a:cs typeface="+mn-lt"/>
              </a:rPr>
              <a:t> TOEFL </a:t>
            </a:r>
            <a:r>
              <a:rPr lang="en-US" sz="1600" dirty="0" err="1">
                <a:latin typeface="Aharoni"/>
                <a:ea typeface="+mn-lt"/>
                <a:cs typeface="+mn-lt"/>
              </a:rPr>
              <a:t>или</a:t>
            </a:r>
            <a:r>
              <a:rPr lang="en-US" sz="1600" dirty="0">
                <a:latin typeface="Aharoni"/>
                <a:ea typeface="+mn-lt"/>
                <a:cs typeface="+mn-lt"/>
              </a:rPr>
              <a:t> IELTS.</a:t>
            </a:r>
            <a:endParaRPr lang="en-US" sz="1600">
              <a:latin typeface="Aharoni"/>
              <a:cs typeface="Aharoni"/>
            </a:endParaRPr>
          </a:p>
          <a:p>
            <a:pPr>
              <a:lnSpc>
                <a:spcPct val="90000"/>
              </a:lnSpc>
            </a:pPr>
            <a:endParaRPr lang="en-US" sz="1500"/>
          </a:p>
        </p:txBody>
      </p:sp>
      <p:sp>
        <p:nvSpPr>
          <p:cNvPr id="4" name="TextBox 3">
            <a:extLst>
              <a:ext uri="{FF2B5EF4-FFF2-40B4-BE49-F238E27FC236}">
                <a16:creationId xmlns="" xmlns:a16="http://schemas.microsoft.com/office/drawing/2014/main" id="{C74FFBDB-5AE7-47AA-9A15-5DD9CC2340B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212674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78632963-757B-40C2-BB84-FC6107A54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an&#10;&#10;Description generated with very high confidence">
            <a:extLst>
              <a:ext uri="{FF2B5EF4-FFF2-40B4-BE49-F238E27FC236}">
                <a16:creationId xmlns="" xmlns:a16="http://schemas.microsoft.com/office/drawing/2014/main" id="{191CF988-CD60-41C0-8305-A70F04F754BD}"/>
              </a:ext>
            </a:extLst>
          </p:cNvPr>
          <p:cNvPicPr>
            <a:picLocks noChangeAspect="1"/>
          </p:cNvPicPr>
          <p:nvPr/>
        </p:nvPicPr>
        <p:blipFill rotWithShape="1">
          <a:blip r:embed="rId2" cstate="print"/>
          <a:srcRect l="3111" r="1" b="1"/>
          <a:stretch/>
        </p:blipFill>
        <p:spPr>
          <a:xfrm>
            <a:off x="20" y="-1"/>
            <a:ext cx="12191980" cy="6857999"/>
          </a:xfrm>
          <a:prstGeom prst="rect">
            <a:avLst/>
          </a:prstGeom>
        </p:spPr>
      </p:pic>
      <p:sp>
        <p:nvSpPr>
          <p:cNvPr id="21" name="Rectangle 20">
            <a:extLst>
              <a:ext uri="{FF2B5EF4-FFF2-40B4-BE49-F238E27FC236}">
                <a16:creationId xmlns="" xmlns:a16="http://schemas.microsoft.com/office/drawing/2014/main" id="{2853AE55-7E35-44B0-89F1-3F52B262AF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DBC4BE4D-4B50-4F51-9F85-4B5D60B02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377DE32-BA6F-45E1-B127-306562DC4041}"/>
              </a:ext>
            </a:extLst>
          </p:cNvPr>
          <p:cNvSpPr>
            <a:spLocks noGrp="1"/>
          </p:cNvSpPr>
          <p:nvPr>
            <p:ph type="title"/>
          </p:nvPr>
        </p:nvSpPr>
        <p:spPr>
          <a:xfrm>
            <a:off x="6846137" y="727626"/>
            <a:ext cx="4602152" cy="1718225"/>
          </a:xfrm>
        </p:spPr>
        <p:txBody>
          <a:bodyPr>
            <a:normAutofit/>
          </a:bodyPr>
          <a:lstStyle/>
          <a:p>
            <a:r>
              <a:rPr lang="en-US" sz="4400" b="1">
                <a:ea typeface="+mj-lt"/>
                <a:cs typeface="+mj-lt"/>
              </a:rPr>
              <a:t>Космически работници</a:t>
            </a:r>
            <a:endParaRPr lang="en-US" sz="4400"/>
          </a:p>
        </p:txBody>
      </p:sp>
      <p:sp>
        <p:nvSpPr>
          <p:cNvPr id="16" name="Content Placeholder 15">
            <a:extLst>
              <a:ext uri="{FF2B5EF4-FFF2-40B4-BE49-F238E27FC236}">
                <a16:creationId xmlns="" xmlns:a16="http://schemas.microsoft.com/office/drawing/2014/main" id="{8102A233-9289-4B5F-AAD4-9073E91F9AF1}"/>
              </a:ext>
            </a:extLst>
          </p:cNvPr>
          <p:cNvSpPr>
            <a:spLocks noGrp="1"/>
          </p:cNvSpPr>
          <p:nvPr>
            <p:ph idx="1"/>
          </p:nvPr>
        </p:nvSpPr>
        <p:spPr>
          <a:xfrm>
            <a:off x="6846137" y="2538920"/>
            <a:ext cx="4602152" cy="3480066"/>
          </a:xfrm>
        </p:spPr>
        <p:txBody>
          <a:bodyPr vert="horz" lIns="91440" tIns="45720" rIns="91440" bIns="45720" rtlCol="0" anchor="t">
            <a:normAutofit fontScale="92500" lnSpcReduction="10000"/>
          </a:bodyPr>
          <a:lstStyle/>
          <a:p>
            <a:r>
              <a:rPr lang="en-US">
                <a:ea typeface="+mn-lt"/>
                <a:cs typeface="+mn-lt"/>
              </a:rPr>
              <a:t>Ако филмите на Marvel ти струваха доскоро като фантастика, към 2030 година тези сценарии ще са реалност.</a:t>
            </a:r>
            <a:endParaRPr lang="en-US"/>
          </a:p>
          <a:p>
            <a:r>
              <a:rPr lang="en-US">
                <a:ea typeface="+mn-lt"/>
                <a:cs typeface="+mn-lt"/>
              </a:rPr>
              <a:t>Според учените след няколко десетки години космическият туризъм ще стане като обикновения днес, все едно летиш до Малдивите. Животът на друга планета също ще престане да бъде фантастика. Холандската организация Mars One планира колонизация на Марс през 2023 година.</a:t>
            </a:r>
            <a:r>
              <a:rPr lang="en-US" dirty="0">
                <a:ea typeface="+mn-lt"/>
                <a:cs typeface="+mn-lt"/>
              </a:rPr>
              <a:t/>
            </a:r>
            <a:br>
              <a:rPr lang="en-US" dirty="0">
                <a:ea typeface="+mn-lt"/>
                <a:cs typeface="+mn-lt"/>
              </a:rPr>
            </a:br>
            <a:r>
              <a:rPr lang="en-US">
                <a:ea typeface="+mn-lt"/>
                <a:cs typeface="+mn-lt"/>
              </a:rPr>
              <a:t>Екипът работи над проекта не за първа година. Повече от 200 000 души от цял свят доброволно поискаха да получат билет и да останат да живеят на Червената планета.</a:t>
            </a:r>
            <a:endParaRPr lang="en-US"/>
          </a:p>
          <a:p>
            <a:endParaRPr lang="en-US" dirty="0"/>
          </a:p>
        </p:txBody>
      </p:sp>
    </p:spTree>
    <p:extLst>
      <p:ext uri="{BB962C8B-B14F-4D97-AF65-F5344CB8AC3E}">
        <p14:creationId xmlns:p14="http://schemas.microsoft.com/office/powerpoint/2010/main" val="75914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 xmlns:a16="http://schemas.microsoft.com/office/drawing/2014/main" id="{B6EE7E08-B389-43E5-B019-1B0A8ACBB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hirt&#10;&#10;Description generated with very high confidence">
            <a:extLst>
              <a:ext uri="{FF2B5EF4-FFF2-40B4-BE49-F238E27FC236}">
                <a16:creationId xmlns="" xmlns:a16="http://schemas.microsoft.com/office/drawing/2014/main" id="{56C8522F-33E5-46E2-A452-1106113415A7}"/>
              </a:ext>
            </a:extLst>
          </p:cNvPr>
          <p:cNvPicPr>
            <a:picLocks noChangeAspect="1"/>
          </p:cNvPicPr>
          <p:nvPr/>
        </p:nvPicPr>
        <p:blipFill rotWithShape="1">
          <a:blip r:embed="rId2" cstate="print"/>
          <a:srcRect l="14859" r="15462" b="-2"/>
          <a:stretch/>
        </p:blipFill>
        <p:spPr>
          <a:xfrm>
            <a:off x="20" y="10"/>
            <a:ext cx="6392647" cy="6857990"/>
          </a:xfrm>
          <a:prstGeom prst="rect">
            <a:avLst/>
          </a:prstGeom>
        </p:spPr>
      </p:pic>
      <p:sp>
        <p:nvSpPr>
          <p:cNvPr id="12" name="Rectangle 12">
            <a:extLst>
              <a:ext uri="{FF2B5EF4-FFF2-40B4-BE49-F238E27FC236}">
                <a16:creationId xmlns="" xmlns:a16="http://schemas.microsoft.com/office/drawing/2014/main" id="{E60D94A5-8A09-4BAB-8F7C-69BC34C54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a:extLst>
              <a:ext uri="{FF2B5EF4-FFF2-40B4-BE49-F238E27FC236}">
                <a16:creationId xmlns="" xmlns:a16="http://schemas.microsoft.com/office/drawing/2014/main" id="{7A1AE32B-3A6E-4C5E-8FEB-73861B9A2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6057762-A9F4-453D-8FAF-EA26F7E0D1A3}"/>
              </a:ext>
            </a:extLst>
          </p:cNvPr>
          <p:cNvSpPr>
            <a:spLocks noGrp="1"/>
          </p:cNvSpPr>
          <p:nvPr>
            <p:ph type="title"/>
          </p:nvPr>
        </p:nvSpPr>
        <p:spPr>
          <a:xfrm>
            <a:off x="7064082" y="642594"/>
            <a:ext cx="4472921" cy="1371600"/>
          </a:xfrm>
        </p:spPr>
        <p:txBody>
          <a:bodyPr>
            <a:normAutofit/>
          </a:bodyPr>
          <a:lstStyle/>
          <a:p>
            <a:r>
              <a:rPr lang="en-US" sz="1600" b="1">
                <a:ea typeface="+mj-lt"/>
                <a:cs typeface="+mj-lt"/>
              </a:rPr>
              <a:t>Дизайнер или архитект на виртуална реалност</a:t>
            </a:r>
            <a:br>
              <a:rPr lang="en-US" sz="1600" b="1">
                <a:ea typeface="+mj-lt"/>
                <a:cs typeface="+mj-lt"/>
              </a:rPr>
            </a:br>
            <a:endParaRPr lang="en-US" sz="1600" b="1">
              <a:ea typeface="+mj-lt"/>
              <a:cs typeface="+mj-lt"/>
            </a:endParaRPr>
          </a:p>
          <a:p>
            <a:r>
              <a:rPr lang="en-US" sz="1600"/>
              <a:t/>
            </a:r>
            <a:br>
              <a:rPr lang="en-US" sz="1600"/>
            </a:br>
            <a:endParaRPr lang="en-US" sz="1600"/>
          </a:p>
        </p:txBody>
      </p:sp>
      <p:sp>
        <p:nvSpPr>
          <p:cNvPr id="16" name="Content Placeholder 7">
            <a:extLst>
              <a:ext uri="{FF2B5EF4-FFF2-40B4-BE49-F238E27FC236}">
                <a16:creationId xmlns="" xmlns:a16="http://schemas.microsoft.com/office/drawing/2014/main" id="{E8F571BA-898F-41DD-BB87-7EEE6847C820}"/>
              </a:ext>
            </a:extLst>
          </p:cNvPr>
          <p:cNvSpPr>
            <a:spLocks noGrp="1"/>
          </p:cNvSpPr>
          <p:nvPr>
            <p:ph idx="1"/>
          </p:nvPr>
        </p:nvSpPr>
        <p:spPr>
          <a:xfrm>
            <a:off x="7064082" y="2103120"/>
            <a:ext cx="4472922" cy="3931920"/>
          </a:xfrm>
        </p:spPr>
        <p:txBody>
          <a:bodyPr>
            <a:normAutofit/>
          </a:bodyPr>
          <a:lstStyle/>
          <a:p>
            <a:endParaRPr lang="en-US"/>
          </a:p>
        </p:txBody>
      </p:sp>
    </p:spTree>
    <p:extLst>
      <p:ext uri="{BB962C8B-B14F-4D97-AF65-F5344CB8AC3E}">
        <p14:creationId xmlns:p14="http://schemas.microsoft.com/office/powerpoint/2010/main" val="3307414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TotalTime>2</TotalTime>
  <Words>760</Words>
  <Application>Microsoft Office PowerPoint</Application>
  <PresentationFormat>По избор</PresentationFormat>
  <Paragraphs>40</Paragraphs>
  <Slides>23</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23</vt:i4>
      </vt:variant>
    </vt:vector>
  </HeadingPairs>
  <TitlesOfParts>
    <vt:vector size="24" baseType="lpstr">
      <vt:lpstr>SavonVTI</vt:lpstr>
      <vt:lpstr>Профисии от бъдещето</vt:lpstr>
      <vt:lpstr>1. Инженер на изкуствен интелект </vt:lpstr>
      <vt:lpstr>Телехирург</vt:lpstr>
      <vt:lpstr>Архитект на дигитално съдържание</vt:lpstr>
      <vt:lpstr>Геймификатор </vt:lpstr>
      <vt:lpstr>Експерт по слънчевите технологии</vt:lpstr>
      <vt:lpstr>Специалисти по възстановяване на екосистемата и по предотвратяването на екологични катастрофи</vt:lpstr>
      <vt:lpstr>Космически работници</vt:lpstr>
      <vt:lpstr>Дизайнер или архитект на виртуална реалност   </vt:lpstr>
      <vt:lpstr>Разработчици на роботехника и нови видове роботизиран транспорт</vt:lpstr>
      <vt:lpstr>1. ЛЕКАР</vt:lpstr>
      <vt:lpstr>Специалист по създаване на човешки органи</vt:lpstr>
      <vt:lpstr>Нека помислим заедно за тези професии</vt:lpstr>
      <vt:lpstr>Актьор</vt:lpstr>
      <vt:lpstr>Учител</vt:lpstr>
      <vt:lpstr>Политик</vt:lpstr>
      <vt:lpstr>журналист</vt:lpstr>
      <vt:lpstr>Брокер</vt:lpstr>
      <vt:lpstr>Психолог</vt:lpstr>
      <vt:lpstr>Банкер</vt:lpstr>
      <vt:lpstr>Полицай</vt:lpstr>
      <vt:lpstr>Презентация на PowerPoint</vt:lpstr>
      <vt:lpstr>Благодарим за вниманието!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Genoveva</dc:creator>
  <cp:lastModifiedBy>Веселка Тепавичарова</cp:lastModifiedBy>
  <cp:revision>386</cp:revision>
  <dcterms:created xsi:type="dcterms:W3CDTF">2020-04-28T10:41:08Z</dcterms:created>
  <dcterms:modified xsi:type="dcterms:W3CDTF">2020-04-30T07:35:04Z</dcterms:modified>
</cp:coreProperties>
</file>