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263" r:id="rId7"/>
    <p:sldId id="266" r:id="rId8"/>
    <p:sldId id="271" r:id="rId9"/>
    <p:sldId id="298" r:id="rId10"/>
    <p:sldId id="301" r:id="rId11"/>
    <p:sldId id="299" r:id="rId12"/>
    <p:sldId id="300" r:id="rId13"/>
    <p:sldId id="302" r:id="rId14"/>
    <p:sldId id="305" r:id="rId15"/>
    <p:sldId id="307" r:id="rId16"/>
    <p:sldId id="285" r:id="rId17"/>
    <p:sldId id="286" r:id="rId18"/>
    <p:sldId id="288" r:id="rId19"/>
    <p:sldId id="306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0201" autoAdjust="0"/>
  </p:normalViewPr>
  <p:slideViewPr>
    <p:cSldViewPr>
      <p:cViewPr varScale="1">
        <p:scale>
          <a:sx n="50" d="100"/>
          <a:sy n="50" d="100"/>
        </p:scale>
        <p:origin x="96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0885-B7FD-45DC-AB58-E1A8AE6F559A}" type="datetimeFigureOut">
              <a:rPr lang="bg-BG" smtClean="0"/>
              <a:t>13.12.2022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F00C-3871-4B22-ACA4-4FFF527EDD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7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8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219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15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663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8909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57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111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3869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22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22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93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3653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766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BDF697-728F-4053-A657-999200064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3500"/>
            <a:ext cx="567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4" name="Logo Nestle">
            <a:extLst>
              <a:ext uri="{FF2B5EF4-FFF2-40B4-BE49-F238E27FC236}">
                <a16:creationId xmlns:a16="http://schemas.microsoft.com/office/drawing/2014/main" id="{0ED86401-AB41-4CB3-A5BF-E3B8ECCF9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C559E-3453-4A1B-B0E0-CE4BF2641F6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99" y="2374108"/>
            <a:ext cx="17311463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B18F0E-758A-42F2-AF69-019A405FF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6200"/>
            <a:ext cx="891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 hidden="1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 hidden="1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 hidden="1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0" name="Logo Nestle">
            <a:extLst>
              <a:ext uri="{FF2B5EF4-FFF2-40B4-BE49-F238E27FC236}">
                <a16:creationId xmlns:a16="http://schemas.microsoft.com/office/drawing/2014/main" id="{4C57929A-6377-4154-A6A8-00F16D99D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3433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394200"/>
            <a:ext cx="4147200" cy="1107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5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9B0D92-C137-4E19-AA52-867879D83F14}"/>
              </a:ext>
            </a:extLst>
          </p:cNvPr>
          <p:cNvSpPr/>
          <p:nvPr userDrawn="1"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ScriptARA</a:t>
            </a:r>
            <a:r>
              <a:rPr lang="en-GB" sz="1500" noProof="0" dirty="0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ScriptCYR</a:t>
            </a:r>
            <a:r>
              <a:rPr lang="en-GB" sz="1500" noProof="0" dirty="0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 text for embedding</a:t>
            </a:r>
          </a:p>
          <a:p>
            <a:pPr algn="ctr"/>
            <a:r>
              <a:rPr lang="en-GB" sz="1500" noProof="0" dirty="0" err="1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ScriptEUR</a:t>
            </a:r>
            <a:r>
              <a:rPr lang="en-GB" sz="1500" noProof="0" dirty="0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ScriptGRK</a:t>
            </a:r>
            <a:r>
              <a:rPr lang="en-GB" sz="1500" noProof="0" dirty="0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ScriptVIT</a:t>
            </a:r>
            <a:r>
              <a:rPr lang="en-GB" sz="1500" noProof="0" dirty="0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 text for embedding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16993800" cy="675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0B67F2-E91D-495D-A253-ABC2AFE10F3A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AF577-67E1-4DB0-B1F1-75866A739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B8B7C3-BA02-4B97-A8F3-07D928ABEF7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14D73-B6C0-4050-8D9F-69D1D6EFBAB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874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0D155B-64BE-4BA6-BBE2-AB77226A334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B25229-2EB9-475D-9DC5-E23CC99A9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3EDBB-F956-4E14-B966-B51860A0953E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18218-30E7-4FC7-AC65-080C8FF7598E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258598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8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text, change Fill color from Custom Colors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D553F-4B64-440F-BB5C-D9D9E3C68A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BBB032-3F6A-4870-A32A-6766B3E2C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784D41-BCC3-4780-90A0-0F34F4E8D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2" name="Logo Nestle">
            <a:extLst>
              <a:ext uri="{FF2B5EF4-FFF2-40B4-BE49-F238E27FC236}">
                <a16:creationId xmlns:a16="http://schemas.microsoft.com/office/drawing/2014/main" id="{5296F332-40A1-49F8-8BBB-97CA396B6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3FB3E-7AA8-4140-A64B-83F0FED313D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448" y="2374108"/>
            <a:ext cx="17310015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C595FB-4A94-46C2-8442-DF09BA847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1" name="Logo Nestle">
            <a:extLst>
              <a:ext uri="{FF2B5EF4-FFF2-40B4-BE49-F238E27FC236}">
                <a16:creationId xmlns:a16="http://schemas.microsoft.com/office/drawing/2014/main" id="{6C148C0C-F6CA-4471-A0EE-A14E69F7A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169938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198C3-5DF7-4BC4-B30B-BF76C9315883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40378C-701B-4DC1-A3CE-975047D87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428356-DC8B-447C-BE6E-45D8A372249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DC9DFDC-90E9-4F6E-9257-15C8E9329F6F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34043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40061-72D6-41BC-8F1C-96650802E2C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195FAD-9BA3-4605-A258-FED871F2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F7308-5710-447D-86BF-72030C6A39B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FFF46-0B38-4352-AA3A-7752C4F9461C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51106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0B7BA5B0-B743-425C-A888-5FB7EA0B4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86273"/>
            <a:ext cx="12474000" cy="3314100"/>
          </a:xfrm>
          <a:prstGeom prst="rect">
            <a:avLst/>
          </a:prstGeom>
        </p:spPr>
      </p:pic>
      <p:sp>
        <p:nvSpPr>
          <p:cNvPr id="23" name="Date Placeholder 16" hidden="1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 hidden="1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 hidden="1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359226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D01A8C-79CB-4BBA-92DA-F9E41E791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4" name="Logo Internal">
            <a:extLst>
              <a:ext uri="{FF2B5EF4-FFF2-40B4-BE49-F238E27FC236}">
                <a16:creationId xmlns:a16="http://schemas.microsoft.com/office/drawing/2014/main" id="{C1117682-9AFE-4406-B04E-C21582117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911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773FA8-B470-4452-BFE9-1D9BCA532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2380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12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6000" y="5659881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792FA1B-F227-404B-84A0-1E53E2640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9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B4601-5040-4162-82AB-813E4CA75056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573B3-B951-4E8F-8C27-D3CE939ED16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636ABF-72AC-46D3-B6D9-B7A090DA0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05E823-F392-469B-8657-FB41261FAB6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2958A-657A-40D4-B1F5-D7C648F52DD2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20" name="Logo Internal">
            <a:extLst>
              <a:ext uri="{FF2B5EF4-FFF2-40B4-BE49-F238E27FC236}">
                <a16:creationId xmlns:a16="http://schemas.microsoft.com/office/drawing/2014/main" id="{841E1447-962E-485C-990A-3847207A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1926E-E650-4E8D-8F6F-AE025244068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289D-E8CB-4CB5-99ED-3169D78AB2F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34E7FD-68F2-4618-B265-7E7F6A471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B35039-53A4-4DB0-A637-860DA80E0AA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F6A5F-D8F7-49AC-9A96-3FF0F7FB1013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ECB216AD-2AA1-4CCF-8097-C5FF08340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3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n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4117-3C65-4F3D-BFBA-F8612C56F2A5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1" name="Logo Internal">
            <a:extLst>
              <a:ext uri="{FF2B5EF4-FFF2-40B4-BE49-F238E27FC236}">
                <a16:creationId xmlns:a16="http://schemas.microsoft.com/office/drawing/2014/main" id="{71AEBD12-FBAA-4896-A612-C1916F795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9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709BE-FAD2-4426-8D5D-32FC97E9156B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0" name="Logo Internal">
            <a:extLst>
              <a:ext uri="{FF2B5EF4-FFF2-40B4-BE49-F238E27FC236}">
                <a16:creationId xmlns:a16="http://schemas.microsoft.com/office/drawing/2014/main" id="{FEFE39F1-3B25-4CD9-8F31-092D69A0B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/>
          <a:p>
            <a:pPr lvl="0"/>
            <a:r>
              <a:rPr lang="en-US" dirty="0"/>
              <a:t>Click to add text</a:t>
            </a:r>
            <a:r>
              <a:rPr lang="en-GB" dirty="0"/>
              <a:t>, change Fill </a:t>
            </a:r>
            <a:r>
              <a:rPr lang="en-GB" dirty="0" err="1"/>
              <a:t>color</a:t>
            </a:r>
            <a:r>
              <a:rPr lang="en-GB" dirty="0"/>
              <a:t> from Custom </a:t>
            </a:r>
            <a:r>
              <a:rPr lang="en-GB" dirty="0" err="1"/>
              <a:t>Colors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Logo Internal">
            <a:extLst>
              <a:ext uri="{FF2B5EF4-FFF2-40B4-BE49-F238E27FC236}">
                <a16:creationId xmlns:a16="http://schemas.microsoft.com/office/drawing/2014/main" id="{03881888-4AB3-4943-8A87-F30ADE0E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Logo Internal">
            <a:extLst>
              <a:ext uri="{FF2B5EF4-FFF2-40B4-BE49-F238E27FC236}">
                <a16:creationId xmlns:a16="http://schemas.microsoft.com/office/drawing/2014/main" id="{51111680-4E82-4F0F-803C-D93C5C56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Logo Internal">
            <a:extLst>
              <a:ext uri="{FF2B5EF4-FFF2-40B4-BE49-F238E27FC236}">
                <a16:creationId xmlns:a16="http://schemas.microsoft.com/office/drawing/2014/main" id="{70427EA6-E969-4280-9A2A-18ECD403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3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AE3B2-90B4-4684-9F41-CA77C0085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3A0B1BD2-B1C4-4400-BEE6-89DD72B28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78E66-DCA3-4CBE-8B18-1A759A2DE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B2DD67-1926-430D-8A61-542C6B7BF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04417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5B9B92D0-F08F-48AA-B121-BC39D3478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24C523-B2A9-4D8B-BBFA-C5E124FB84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CA5CEFD-EA5D-4CDD-AB63-09F47F75E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75025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51326-45B9-4F69-AC74-82FD8E53E617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5D18D-D741-409B-9E93-118BE18F1ED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E1861-EA77-422C-BE87-22EF11CA3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F8E9D0-DDDC-4A4C-8744-11DE022D85A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8FAF-83F9-4A03-BE1C-E1D9D5395F1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A55E60C0-D2F7-4C9F-A5BD-53D100F8C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38EBF-AAE7-4F57-9D2E-91C36EFB4E5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A3CF9-D5C9-4C02-932C-E273BE2D47B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D2F94-F126-4766-BA44-A87333E7D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BAB4E3-5C03-453E-8C37-F1968AC7946C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8A0E1-B725-4675-B8A4-69338125F590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0FA66028-B5B0-499B-96E8-BE1C74C80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7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End">
    <p:bg>
      <p:bgPr>
        <a:solidFill>
          <a:srgbClr val="1C9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6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26" name="Logo Internal">
            <a:extLst>
              <a:ext uri="{FF2B5EF4-FFF2-40B4-BE49-F238E27FC236}">
                <a16:creationId xmlns:a16="http://schemas.microsoft.com/office/drawing/2014/main" id="{DF446D41-9B53-4A19-A09F-9CA33AE46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78714"/>
            <a:ext cx="12471753" cy="22366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7413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4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Font typeface="+mj-lt"/>
              <a:buNone/>
            </a:pP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Click on the arrow next to </a:t>
            </a:r>
            <a: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Layout</a:t>
            </a:r>
            <a:b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view a dropdown menu of possible slide layouts</a:t>
            </a:r>
            <a:endParaRPr lang="en-GB" sz="135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900"/>
              </a:spcAft>
              <a:buFont typeface="+mj-lt"/>
              <a:buNone/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2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800"/>
              </a:spcBef>
              <a:spcAft>
                <a:spcPts val="900"/>
              </a:spcAft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591" y="5167341"/>
            <a:ext cx="385715" cy="428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156" y="4184731"/>
            <a:ext cx="685715" cy="385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2787" y="7615521"/>
            <a:ext cx="713142" cy="265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789" y="6590054"/>
            <a:ext cx="493322" cy="758252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3702" y="3062555"/>
            <a:ext cx="807698" cy="259262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59297" y="5743925"/>
            <a:ext cx="470682" cy="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  <a:buClr>
                <a:srgbClr val="003755"/>
              </a:buClr>
            </a:pPr>
            <a:endParaRPr lang="en-GB" sz="21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6600" b="0" noProof="0" dirty="0">
                <a:solidFill>
                  <a:schemeClr val="bg1"/>
                </a:solidFill>
              </a:rPr>
              <a:t>If you see any </a:t>
            </a:r>
            <a:r>
              <a:rPr lang="en-GB" sz="66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6600" b="0" i="0" noProof="0" dirty="0">
                <a:solidFill>
                  <a:schemeClr val="bg1"/>
                </a:solidFill>
              </a:rPr>
              <a:t>one</a:t>
            </a:r>
            <a:r>
              <a:rPr lang="en-GB" sz="6600" b="1" i="1" noProof="0" dirty="0">
                <a:solidFill>
                  <a:schemeClr val="bg1"/>
                </a:solidFill>
              </a:rPr>
              <a:t>,</a:t>
            </a:r>
            <a:br>
              <a:rPr lang="en-GB" sz="6600" b="0" i="0" noProof="0" dirty="0">
                <a:solidFill>
                  <a:schemeClr val="bg1"/>
                </a:solidFill>
              </a:rPr>
            </a:br>
            <a:r>
              <a:rPr lang="en-GB" sz="66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66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66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4200" b="0" noProof="0" dirty="0">
                <a:solidFill>
                  <a:schemeClr val="bg1"/>
                </a:solidFill>
              </a:rPr>
            </a:br>
            <a:br>
              <a:rPr lang="en-GB" sz="4200" b="0" noProof="0" dirty="0">
                <a:solidFill>
                  <a:schemeClr val="bg1"/>
                </a:solidFill>
              </a:rPr>
            </a:br>
            <a:endParaRPr lang="en-GB" sz="42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5607311" y="4987839"/>
            <a:ext cx="1555182" cy="1555182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645320" y="3882561"/>
            <a:ext cx="152285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700" b="1" i="1" noProof="0" dirty="0">
                <a:solidFill>
                  <a:schemeClr val="bg1"/>
                </a:solidFill>
              </a:rPr>
              <a:t>Do not use </a:t>
            </a:r>
            <a:endParaRPr lang="en-GB" sz="36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2700" b="0" noProof="0" dirty="0">
                <a:solidFill>
                  <a:schemeClr val="bg1"/>
                </a:solidFill>
              </a:rPr>
            </a:br>
            <a:endParaRPr lang="en-GB" sz="27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553F6DE-A2B6-4D94-AEFB-33BD67AE7EC1}" type="datetime3">
              <a:rPr lang="en-GB" smtClean="0"/>
              <a:t>13 December, 2022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ags" Target="../tags/tag6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1.xml"/><Relationship Id="rId42" Type="http://schemas.openxmlformats.org/officeDocument/2006/relationships/tags" Target="../tags/tag9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2.xml"/><Relationship Id="rId43" Type="http://schemas.openxmlformats.org/officeDocument/2006/relationships/tags" Target="../tags/tag10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tags" Target="../tags/tag5.xml"/><Relationship Id="rId46" Type="http://schemas.openxmlformats.org/officeDocument/2006/relationships/image" Target="../media/image1.emf"/><Relationship Id="rId20" Type="http://schemas.openxmlformats.org/officeDocument/2006/relationships/slideLayout" Target="../slideLayouts/slideLayout31.xml"/><Relationship Id="rId41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196FE45-B138-495B-BD99-7BEBE726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F3F79F41-7C5F-4CE3-9AF7-0D00511247D1}" type="datetime3">
              <a:rPr lang="en-GB" smtClean="0"/>
              <a:pPr/>
              <a:t>13 December, 2022</a:t>
            </a:fld>
            <a:endParaRPr lang="en-GB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DDD27F8-A12F-4F2D-8F67-0BF210F11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A9A5EA-5C4F-4DA5-B73F-5F12F859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000" y="9860400"/>
            <a:ext cx="4536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34.0157471&lt;/Left&gt;&#10;      &lt;Top&gt;34.0157471&lt;/Top&gt;&#10;      &lt;Width&gt;74.33071&lt;/Width&gt;&#10;      &lt;Height&gt;471.9685&lt;/Height&gt;&#10;    &lt;/SubGrid&gt;&#10;    &lt;SubGrid&gt;&#10;      &lt;Left&gt;108.346458&lt;/Left&gt;&#10;      &lt;Top&gt;34.0157471&lt;/Top&gt;&#10;      &lt;Width&gt;74.33071&lt;/Width&gt;&#10;      &lt;Height&gt;471.9685&lt;/Height&gt;&#10;    &lt;/SubGrid&gt;&#10;    &lt;SubGrid&gt;&#10;      &lt;Left&gt;182.67717&lt;/Left&gt;&#10;      &lt;Top&gt;34.0157471&lt;/Top&gt;&#10;      &lt;Width&gt;74.33071&lt;/Width&gt;&#10;      &lt;Height&gt;471.9685&lt;/Height&gt;&#10;    &lt;/SubGrid&gt;&#10;    &lt;SubGrid&gt;&#10;      &lt;Left&gt;257.007874&lt;/Left&gt;&#10;      &lt;Top&gt;34.0157471&lt;/Top&gt;&#10;      &lt;Width&gt;74.33071&lt;/Width&gt;&#10;      &lt;Height&gt;471.9685&lt;/Height&gt;&#10;    &lt;/SubGrid&gt;&#10;    &lt;SubGrid&gt;&#10;      &lt;Left&gt;331.3386&lt;/Left&gt;&#10;      &lt;Top&gt;34.0157471&lt;/Top&gt;&#10;      &lt;Width&gt;74.33071&lt;/Width&gt;&#10;      &lt;Height&gt;471.9685&lt;/Height&gt;&#10;    &lt;/SubGrid&gt;&#10;    &lt;SubGrid&gt;&#10;      &lt;Left&gt;405.669281&lt;/Left&gt;&#10;      &lt;Top&gt;34.0157471&lt;/Top&gt;&#10;      &lt;Width&gt;74.33071&lt;/Width&gt;&#10;      &lt;Height&gt;471.9685&lt;/Height&gt;&#10;    &lt;/SubGrid&gt;&#10;    &lt;SubGrid&gt;&#10;      &lt;Left&gt;479.9999&lt;/Left&gt;&#10;      &lt;Top&gt;34.0157471&lt;/Top&gt;&#10;      &lt;Width&gt;74.33071&lt;/Width&gt;&#10;      &lt;Height&gt;471.9685&lt;/Height&gt;&#10;    &lt;/SubGrid&gt;&#10;    &lt;SubGrid&gt;&#10;      &lt;Left&gt;554.3306&lt;/Left&gt;&#10;      &lt;Top&gt;34.0157471&lt;/Top&gt;&#10;      &lt;Width&gt;74.33079&lt;/Width&gt;&#10;      &lt;Height&gt;471.9685&lt;/Height&gt;&#10;    &lt;/SubGrid&gt;&#10;    &lt;SubGrid&gt;&#10;      &lt;Left&gt;628.6613&lt;/Left&gt;&#10;      &lt;Top&gt;34.0157471&lt;/Top&gt;&#10;      &lt;Width&gt;74.33071&lt;/Width&gt;&#10;      &lt;Height&gt;471.9685&lt;/Height&gt;&#10;    &lt;/SubGrid&gt;&#10;    &lt;SubGrid&gt;&#10;      &lt;Left&gt;702.992065&lt;/Left&gt;&#10;      &lt;Top&gt;34.0157471&lt;/Top&gt;&#10;      &lt;Width&gt;74.33071&lt;/Width&gt;&#10;      &lt;Height&gt;471.9685&lt;/Height&gt;&#10;    &lt;/SubGrid&gt;&#10;    &lt;SubGrid&gt;&#10;      &lt;Left&gt;777.322754&lt;/Left&gt;&#10;      &lt;Top&gt;34.0157471&lt;/Top&gt;&#10;      &lt;Width&gt;74.33063&lt;/Width&gt;&#10;      &lt;Height&gt;471.9685&lt;/Height&gt;&#10;    &lt;/SubGrid&gt;&#10;    &lt;SubGrid&gt;&#10;      &lt;Left&gt;851.653442&lt;/Left&gt;&#10;      &lt;Top&gt;34.0157471&lt;/Top&gt;&#10;      &lt;Width&gt;74.33079&lt;/Width&gt;&#10;      &lt;Height&gt;471.9685&lt;/Height&gt;&#10;    &lt;/SubGrid&gt;&#10;  &lt;/SubGrids&gt;&#10;  &lt;WorkArea&gt;&#10;    &lt;Top&gt;34.0157471&lt;/Top&gt;&#10;    &lt;Left&gt;34.0157471&lt;/Left&gt;&#10;    &lt;Width&gt;891.9685&lt;/Width&gt;&#10;    &lt;Height&gt;471.9685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27D2483B-755A-4C7D-9156-ADDFA315E501}"/>
              </a:ext>
            </a:extLst>
          </p:cNvPr>
          <p:cNvSpPr/>
          <p:nvPr userDrawn="1"/>
        </p:nvSpPr>
        <p:spPr>
          <a:xfrm>
            <a:off x="645548" y="648000"/>
            <a:ext cx="17009040" cy="8991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8F98047-DB0D-4B1E-B04B-535E78530309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64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F3C5C2EC-FE85-47D6-96CD-4A5C6AF21251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064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24D843D-F7F3-42AE-A7BC-D2C29A5A8D6F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480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5092EA94-7DDA-4ECA-807E-A1F87B0C0587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896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AD2EAB53-A99C-4D3F-BD8C-2B9185FFD24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312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D46AE1DC-9EF8-4023-8E36-5D6A2B9E5D2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72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9D46550F-D408-497D-8DC4-427D2EB971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143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52FA79A1-FAEA-4268-9244-77A8CF3A4E2F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0559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E8F0D2A1-980A-4426-AA59-D94261E85B9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975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85CF6BC5-17A9-44DF-A1A8-035871726D0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3391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B43CE2E4-A931-43AC-B983-7C90778DDB6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4807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6F39D6-5902-4A88-B4F3-4B53ABD24A81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6223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E3324983-B0E0-42AA-A00A-5A66B01F7958}"/>
              </a:ext>
            </a:extLst>
          </p:cNvPr>
          <p:cNvSpPr/>
          <p:nvPr userDrawn="1"/>
        </p:nvSpPr>
        <p:spPr>
          <a:xfrm>
            <a:off x="1" y="0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D8351CCF-3908-49FE-90F9-E25557E32AA3}"/>
              </a:ext>
            </a:extLst>
          </p:cNvPr>
          <p:cNvSpPr/>
          <p:nvPr userDrawn="1"/>
        </p:nvSpPr>
        <p:spPr>
          <a:xfrm>
            <a:off x="17799491" y="9804194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pic>
        <p:nvPicPr>
          <p:cNvPr id="42" name="Logo Nestle">
            <a:extLst>
              <a:ext uri="{FF2B5EF4-FFF2-40B4-BE49-F238E27FC236}">
                <a16:creationId xmlns:a16="http://schemas.microsoft.com/office/drawing/2014/main" id="{7C238445-F6E7-4C5F-8252-6983091387D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7" y="9416926"/>
            <a:ext cx="2460575" cy="6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1371600" rtl="0" eaLnBrk="1" latinLnBrk="0" hangingPunct="1">
        <a:lnSpc>
          <a:spcPct val="83000"/>
        </a:lnSpc>
        <a:spcBef>
          <a:spcPct val="0"/>
        </a:spcBef>
        <a:buNone/>
        <a:defRPr sz="3900" b="1" kern="1200">
          <a:solidFill>
            <a:srgbClr val="0067A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30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tabLst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2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pos="271">
          <p15:clr>
            <a:srgbClr val="F26B43"/>
          </p15:clr>
        </p15:guide>
        <p15:guide id="6" pos="7414">
          <p15:clr>
            <a:srgbClr val="F26B43"/>
          </p15:clr>
        </p15:guide>
        <p15:guide id="7" orient="horz" pos="1079">
          <p15:clr>
            <a:srgbClr val="F26B43"/>
          </p15:clr>
        </p15:guide>
        <p15:guide id="8" orient="horz" pos="4047">
          <p15:clr>
            <a:srgbClr val="F26B43"/>
          </p15:clr>
        </p15:guide>
        <p15:guide id="9" pos="204">
          <p15:clr>
            <a:srgbClr val="A4A3A4"/>
          </p15:clr>
        </p15:guide>
        <p15:guide id="10" pos="7474">
          <p15:clr>
            <a:srgbClr val="A4A3A4"/>
          </p15:clr>
        </p15:guide>
        <p15:guide id="11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3" r="283" b="2174"/>
          <a:stretch>
            <a:fillRect/>
          </a:stretch>
        </p:blipFill>
        <p:spPr>
          <a:xfrm>
            <a:off x="0" y="2138837"/>
            <a:ext cx="18288000" cy="4141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95578" y="6731785"/>
            <a:ext cx="12896844" cy="269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ТЕХНИЧЕСКА КАРТА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за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НАЦИОНАЛНА ПРОГРАМА</a:t>
            </a: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„НЕСТЛЕ ЗА ПО-ЗДРАВИ ДЕЦА“</a:t>
            </a:r>
          </a:p>
          <a:p>
            <a:pPr algn="ctr">
              <a:lnSpc>
                <a:spcPts val="5308"/>
              </a:lnSpc>
            </a:pPr>
            <a:endParaRPr lang="ru-RU" sz="4400" b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2022/2023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E7C27B8-47A8-44E1-8B81-2C392173D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7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4: „Устойчивост</a:t>
            </a:r>
            <a:r>
              <a:rPr lang="en-US" sz="2800" b="1" dirty="0">
                <a:solidFill>
                  <a:srgbClr val="000000"/>
                </a:solidFill>
              </a:rPr>
              <a:t>”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Кобминация от модули:.........................................................................................................</a:t>
            </a:r>
          </a:p>
          <a:p>
            <a:pPr>
              <a:lnSpc>
                <a:spcPts val="6003"/>
              </a:lnSpc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bg-BG" b="1" dirty="0">
                <a:solidFill>
                  <a:srgbClr val="000000"/>
                </a:solidFill>
              </a:rPr>
              <a:t>Моля, впишете кои от модулите в програмата сте комбинирали в проекта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689975"/>
            <a:ext cx="10893318" cy="375832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 бих продължил Програмата „По-здрави деца“ в своето училище и за какво бихте използвали наградата? (в рамките на 100 думи)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00"/>
            <a:ext cx="14573388" cy="662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Бланка за обратна връзка от програмата „Нестле за по-здрави деца“</a:t>
            </a:r>
            <a:endParaRPr lang="bg-BG" sz="4800" b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E9FC10-BDE0-4338-84BA-4E7F0483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057298F-29D3-4BA3-BAFB-1D81684A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457200" y="1943100"/>
            <a:ext cx="7848600" cy="7010400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Забелязва ли се промяна у навиците на децата? Каква?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>
                <a:solidFill>
                  <a:srgbClr val="000000"/>
                </a:solidFill>
              </a:rPr>
              <a:t>20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117466" y="1943100"/>
            <a:ext cx="7848600" cy="7010400"/>
            <a:chOff x="0" y="0"/>
            <a:chExt cx="3722151" cy="3327614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9674860" y="2397859"/>
            <a:ext cx="6781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а/ Яде повече плодове и зеленчуци;</a:t>
            </a:r>
          </a:p>
          <a:p>
            <a:r>
              <a:rPr lang="ru-RU" sz="2800" dirty="0"/>
              <a:t>б/ Опитва нови и различни видове храни;</a:t>
            </a:r>
          </a:p>
          <a:p>
            <a:r>
              <a:rPr lang="ru-RU" sz="2800" dirty="0"/>
              <a:t>в/ Пие повече вода;</a:t>
            </a:r>
          </a:p>
          <a:p>
            <a:r>
              <a:rPr lang="ru-RU" sz="2800" dirty="0"/>
              <a:t>г/ Играе по-често със своите връстници навън;</a:t>
            </a:r>
          </a:p>
          <a:p>
            <a:r>
              <a:rPr lang="ru-RU" sz="2800" dirty="0"/>
              <a:t>д/ Общува повече с близки и приятели;</a:t>
            </a:r>
          </a:p>
          <a:p>
            <a:r>
              <a:rPr lang="ru-RU" sz="2800" dirty="0"/>
              <a:t>е/ Грижи се по-отговорно за своя домашен любимец;</a:t>
            </a:r>
          </a:p>
          <a:p>
            <a:r>
              <a:rPr lang="ru-RU" sz="2800" dirty="0"/>
              <a:t>ж/ Проявява интерес и грижа към опазване на околната среда и разделно събиране на отпадъците</a:t>
            </a:r>
          </a:p>
          <a:p>
            <a:r>
              <a:rPr lang="ru-RU" sz="2800" dirty="0"/>
              <a:t>з/ Друго, моля избройте:</a:t>
            </a:r>
          </a:p>
          <a:p>
            <a:r>
              <a:rPr lang="ru-RU" sz="2800" dirty="0"/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E166378-DAA8-4991-BC12-36470DD4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7434560" cy="7991802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Какво ви харесва в програмата в програмата „Нестле за по-здрави деца“? Какво бихте добавили или променили (до 150 думи)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6442" y="2536537"/>
            <a:ext cx="1630135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500" b="1" dirty="0"/>
              <a:t>Харесвам</a:t>
            </a:r>
            <a:r>
              <a:rPr lang="bg-BG" sz="4000" b="1" dirty="0"/>
              <a:t>: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bg-BG" sz="3500" b="1" dirty="0"/>
              <a:t>Бих променил/а: </a:t>
            </a:r>
            <a:r>
              <a:rPr lang="bg-BG" sz="4000" b="1" dirty="0"/>
              <a:t>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bg-BG" sz="3500" b="1" dirty="0"/>
              <a:t>Бих добавил/а</a:t>
            </a:r>
            <a:r>
              <a:rPr lang="bg-BG" sz="4000" b="1" dirty="0"/>
              <a:t>: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3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7790422" y="2034212"/>
            <a:ext cx="9468878" cy="7106649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2"/>
              </a:lnSpc>
            </a:pPr>
            <a:r>
              <a:rPr lang="bg-BG" sz="3973" dirty="0">
                <a:solidFill>
                  <a:srgbClr val="000000"/>
                </a:solidFill>
              </a:rPr>
              <a:t>Обща информация</a:t>
            </a:r>
            <a:endParaRPr lang="en-US" sz="3973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От …………………………………………………………...........………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директора/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Директор на …………………………………………………………...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училището/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Адрес: ………………………………………………………………………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/адрес на училището/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Брой участващи деца:...................................................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91416" y="13918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486C6C0-233E-4783-9850-6BC4CE460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FB91F57-30DE-4844-83EC-F3D9F3514D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900"/>
            <a:ext cx="14811582" cy="579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С настоящото представям как са протекли уроците от Програмата „Нестле за По-здрави деца“ и предоставям идея, с която бих продължил Програмата в своето училище.</a:t>
            </a:r>
            <a:endParaRPr lang="bg-BG" sz="4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FAA361-D346-4C13-8369-65CCE767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  <a:latin typeface="+mj-lt"/>
              </a:rPr>
              <a:t>Модул 1: Тема </a:t>
            </a:r>
            <a:r>
              <a:rPr lang="ru-RU" sz="2800" b="1" dirty="0">
                <a:solidFill>
                  <a:srgbClr val="000000"/>
                </a:solidFill>
                <a:latin typeface="+mj-lt"/>
              </a:rPr>
              <a:t>„Хапвай питателна и разнообразна храна“</a:t>
            </a:r>
            <a:r>
              <a:rPr lang="bg-BG" sz="28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D747827-5E40-4FA5-B26C-2482ED2A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1: Тема „</a:t>
            </a:r>
            <a:r>
              <a:rPr lang="ru-RU" sz="2800" b="1" dirty="0" err="1">
                <a:solidFill>
                  <a:srgbClr val="000000"/>
                </a:solidFill>
              </a:rPr>
              <a:t>Управлявай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порциите</a:t>
            </a:r>
            <a:r>
              <a:rPr lang="ru-RU" sz="2800" b="1" dirty="0">
                <a:solidFill>
                  <a:srgbClr val="000000"/>
                </a:solidFill>
              </a:rPr>
              <a:t> си“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E239ED6-942F-49EC-B0F7-B147BB50C1F9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B80499EF-F180-42B3-9904-4FF2B8037C43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4CE1D1-3FDC-4EB5-AF4E-E966818EE7BA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A050B72B-8E44-4EC4-99A0-471F85C72473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ADCA0DC1-6158-4B6B-8765-8C62DF80A3E7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F5D6227-EE48-4DF0-B4F8-8A011913FDDE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A550083F-0F84-4D20-B443-D21292C02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4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1: „</a:t>
            </a:r>
            <a:r>
              <a:rPr lang="ru-RU" sz="2800" b="1" dirty="0" err="1">
                <a:solidFill>
                  <a:srgbClr val="000000"/>
                </a:solidFill>
              </a:rPr>
              <a:t>Наслаждавай</a:t>
            </a:r>
            <a:r>
              <a:rPr lang="ru-RU" sz="2800" b="1" dirty="0">
                <a:solidFill>
                  <a:srgbClr val="000000"/>
                </a:solidFill>
              </a:rPr>
              <a:t> се на </a:t>
            </a:r>
            <a:r>
              <a:rPr lang="ru-RU" sz="2800" b="1" dirty="0" err="1">
                <a:solidFill>
                  <a:srgbClr val="000000"/>
                </a:solidFill>
              </a:rPr>
              <a:t>храната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със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семейството</a:t>
            </a:r>
            <a:r>
              <a:rPr lang="ru-RU" sz="2800" b="1" dirty="0">
                <a:solidFill>
                  <a:srgbClr val="000000"/>
                </a:solidFill>
              </a:rPr>
              <a:t> си“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587951FC-484B-4BEC-BEF0-D19560C9525C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6A8FB65E-F3B4-401A-9F37-CD5ABB4651CA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FBBA4E1-40B8-4ED2-8537-23BDBF829AD8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2856FD0D-27FF-4F0C-8E46-90222F172E4D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0D7FB110-AC9B-4C41-A892-9632EA22FDB2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682975F-62F3-4419-8295-07346620B7F9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401AA00-1DEE-4A6D-B9CF-5D945F949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9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2: „Избери </a:t>
            </a:r>
            <a:r>
              <a:rPr lang="ru-RU" sz="2800" b="1" dirty="0" err="1">
                <a:solidFill>
                  <a:srgbClr val="000000"/>
                </a:solidFill>
              </a:rPr>
              <a:t>водата</a:t>
            </a:r>
            <a:r>
              <a:rPr lang="ru-RU" sz="2800" b="1" dirty="0">
                <a:solidFill>
                  <a:srgbClr val="000000"/>
                </a:solidFill>
              </a:rPr>
              <a:t>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1E9967E-3646-4795-94E3-F907301C88D6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9332D50-ABF5-4F2D-9276-79776E02E2E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11D136-AAF0-403E-BFD1-6BD5A0562A59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068D8ED-BF86-4DAB-9F8C-C71653DBCAAF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76363A14-F415-4887-ADF7-65DDF488E5B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F9F49-F911-465E-AE5A-BB57A4DD9D3D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1D734DF-8AC0-43BB-89E4-AB6336D9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2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3: Тема „Играй активно“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45BC1978-114F-4B24-9609-ED371A3741E4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AEDFFC-5232-45D1-ADD6-69ADC43634D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EA82-9633-4AE5-A5D2-5A899DD9CE26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7B8894D-7F7B-4763-B387-92EC5D4B36E1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3156D8E7-1EBB-43D1-928D-D3E251E4699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59DF1-AD6D-414F-AECF-73F16ED19C23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46DEF33-C7B8-4EC1-BA10-6C146C03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3: Тема „Играй активно </a:t>
            </a:r>
            <a:r>
              <a:rPr lang="ru-RU" sz="2800" b="1" dirty="0" err="1">
                <a:solidFill>
                  <a:srgbClr val="000000"/>
                </a:solidFill>
              </a:rPr>
              <a:t>със</a:t>
            </a:r>
            <a:r>
              <a:rPr lang="ru-RU" sz="2800" b="1" dirty="0">
                <a:solidFill>
                  <a:srgbClr val="000000"/>
                </a:solidFill>
              </a:rPr>
              <a:t> своя </a:t>
            </a:r>
            <a:r>
              <a:rPr lang="ru-RU" sz="2800" b="1" dirty="0" err="1">
                <a:solidFill>
                  <a:srgbClr val="000000"/>
                </a:solidFill>
              </a:rPr>
              <a:t>домашен</a:t>
            </a:r>
            <a:r>
              <a:rPr lang="ru-RU" sz="2800" b="1" dirty="0">
                <a:solidFill>
                  <a:srgbClr val="000000"/>
                </a:solidFill>
              </a:rPr>
              <a:t> любимец</a:t>
            </a:r>
            <a:r>
              <a:rPr lang="en-US" sz="2800" b="1" dirty="0">
                <a:solidFill>
                  <a:srgbClr val="000000"/>
                </a:solidFill>
              </a:rPr>
              <a:t>”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 (в рамките на 50 думи):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 (</a:t>
            </a:r>
            <a:r>
              <a:rPr lang="bg-BG" sz="2800" b="1" dirty="0" err="1"/>
              <a:t>макс</a:t>
            </a:r>
            <a:r>
              <a:rPr lang="bg-BG" sz="2800" b="1" dirty="0"/>
              <a:t>. 3):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38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Nestle">
      <a:majorFont>
        <a:latin typeface="Nestle_Text Book"/>
        <a:ea typeface=""/>
        <a:cs typeface=""/>
      </a:majorFont>
      <a:minorFont>
        <a:latin typeface="Nestle_Tex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Pantone 291C">
      <a:srgbClr val="9BCBEB"/>
    </a:custClr>
    <a:custClr name="Pantone 324 C">
      <a:srgbClr val="9CDBD9"/>
    </a:custClr>
    <a:custClr name="Pantone 367 C">
      <a:srgbClr val="A4D65E"/>
    </a:custClr>
    <a:custClr name="Pantone 106 C">
      <a:srgbClr val="FFEF5F"/>
    </a:custClr>
    <a:custClr name="Pantone 151 C">
      <a:srgbClr val="FF9A36"/>
    </a:custClr>
    <a:custClr name="Pantone 178 C">
      <a:srgbClr val="FF585D"/>
    </a:custClr>
    <a:custClr name="Pantone 224 C">
      <a:srgbClr val="EB6FBD"/>
    </a:custClr>
    <a:custClr name="Pantone 2572 C">
      <a:srgbClr val="C98BDB"/>
    </a:custClr>
    <a:custClr name="Color has no name">
      <a:srgbClr val="FFFFFF"/>
    </a:custClr>
    <a:custClr name="Color has no name">
      <a:srgbClr val="FFFFFF"/>
    </a:custClr>
    <a:custClr name="Pantone 299 C">
      <a:srgbClr val="1C9CC8"/>
    </a:custClr>
    <a:custClr name="Pantone 326 C">
      <a:srgbClr val="00B2A9"/>
    </a:custClr>
    <a:custClr name="Pantone 369 C">
      <a:srgbClr val="64A70B"/>
    </a:custClr>
    <a:custClr name="Pantone 7548 C">
      <a:srgbClr val="FFC600"/>
    </a:custClr>
    <a:custClr name="Pantone 1655 C">
      <a:srgbClr val="FB6035"/>
    </a:custClr>
    <a:custClr name="Pantone 206 C">
      <a:srgbClr val="CE0037"/>
    </a:custClr>
    <a:custClr name="Pantone 233 C">
      <a:srgbClr val="C6007E"/>
    </a:custClr>
    <a:custClr name="Pantone 2582 C">
      <a:srgbClr val="AC4FC6"/>
    </a:custClr>
    <a:custClr name="Color has no name">
      <a:srgbClr val="FFFFFF"/>
    </a:custClr>
    <a:custClr name="Color has no name">
      <a:srgbClr val="FFFFFF"/>
    </a:custClr>
    <a:custClr name="Pantone 641 C">
      <a:srgbClr val="0067A0"/>
    </a:custClr>
    <a:custClr name=" Pantone 7474 C">
      <a:srgbClr val="007681"/>
    </a:custClr>
    <a:custClr name="Pantone 349 C">
      <a:srgbClr val="046A38"/>
    </a:custClr>
    <a:custClr name="Pantone 130 C">
      <a:srgbClr val="F2A900"/>
    </a:custClr>
    <a:custClr name="Pantone 7597 C">
      <a:srgbClr val="D14124"/>
    </a:custClr>
    <a:custClr name="Pantone 207C">
      <a:srgbClr val="A50034"/>
    </a:custClr>
    <a:custClr name="Pantone 228 C">
      <a:srgbClr val="890C58"/>
    </a:custClr>
    <a:custClr name="Pantone 259 C">
      <a:srgbClr val="6D2077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Nestle External.potx" id="{6539623A-19B6-4E35-BA0D-AC9C71935689}" vid="{E05207DA-ED2B-42A8-9BD0-A386F87620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76293A90E014F92DD2FEA8350646B" ma:contentTypeVersion="13" ma:contentTypeDescription="Create a new document." ma:contentTypeScope="" ma:versionID="e3780869f12b5b03689df00b54780f72">
  <xsd:schema xmlns:xsd="http://www.w3.org/2001/XMLSchema" xmlns:xs="http://www.w3.org/2001/XMLSchema" xmlns:p="http://schemas.microsoft.com/office/2006/metadata/properties" xmlns:ns2="0f9d7fb1-e9d0-4fb5-9aae-e5a449fb9dcc" xmlns:ns3="4e7920a8-b834-465c-8c67-135b2d38a904" targetNamespace="http://schemas.microsoft.com/office/2006/metadata/properties" ma:root="true" ma:fieldsID="c17d46b3c7c8e7fbfa77d357476c5ce8" ns2:_="" ns3:_="">
    <xsd:import namespace="0f9d7fb1-e9d0-4fb5-9aae-e5a449fb9dcc"/>
    <xsd:import namespace="4e7920a8-b834-465c-8c67-135b2d38a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7fb1-e9d0-4fb5-9aae-e5a449fb9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b4f369-e68d-40dc-b20e-bd2c7c5d9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20a8-b834-465c-8c67-135b2d38a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b9781bf-ba8d-4470-9c0a-ab56ba90f545}" ma:internalName="TaxCatchAll" ma:showField="CatchAllData" ma:web="4e7920a8-b834-465c-8c67-135b2d38a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f9d7fb1-e9d0-4fb5-9aae-e5a449fb9dcc" xsi:nil="true"/>
    <TaxCatchAll xmlns="4e7920a8-b834-465c-8c67-135b2d38a904" xsi:nil="true"/>
    <lcf76f155ced4ddcb4097134ff3c332f xmlns="0f9d7fb1-e9d0-4fb5-9aae-e5a449fb9d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A0A1EC-FC93-4D5F-A555-6AF1B00868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C94EB8-C06E-4C7C-B7E2-4FAC35089D78}"/>
</file>

<file path=customXml/itemProps3.xml><?xml version="1.0" encoding="utf-8"?>
<ds:datastoreItem xmlns:ds="http://schemas.openxmlformats.org/officeDocument/2006/customXml" ds:itemID="{C634AA60-FB33-4EEE-8BEC-BB0BF687A8CF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ed683b28-4ee0-4d4a-a86f-510287d05166"/>
    <ds:schemaRef ds:uri="http://purl.org/dc/terms/"/>
    <ds:schemaRef ds:uri="http://schemas.microsoft.com/office/2006/documentManagement/types"/>
    <ds:schemaRef ds:uri="ad1b3a96-f0c6-41cd-928c-229627538f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663</Words>
  <Application>Microsoft Office PowerPoint</Application>
  <PresentationFormat>Custom</PresentationFormat>
  <Paragraphs>136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Nestle_ScriptGRK</vt:lpstr>
      <vt:lpstr>Nestle Text TF Light</vt:lpstr>
      <vt:lpstr>Nestle_ScriptCYR</vt:lpstr>
      <vt:lpstr>Nestle_ScriptVIT</vt:lpstr>
      <vt:lpstr>Open Sans</vt:lpstr>
      <vt:lpstr>Nestle_BrushAR</vt:lpstr>
      <vt:lpstr>Nestle_Text Book</vt:lpstr>
      <vt:lpstr>Nestle_ScriptEUR</vt:lpstr>
      <vt:lpstr>Nestle_ScriptARA</vt:lpstr>
      <vt:lpstr>Calibri</vt:lpstr>
      <vt:lpstr>Nestle_Brush</vt:lpstr>
      <vt:lpstr>Arial</vt:lpstr>
      <vt:lpstr>Office Theme</vt:lpstr>
      <vt:lpstr>1_Nestlé 16:9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pc</dc:creator>
  <cp:lastModifiedBy>Sasha</cp:lastModifiedBy>
  <cp:revision>264</cp:revision>
  <dcterms:created xsi:type="dcterms:W3CDTF">2006-08-16T00:00:00Z</dcterms:created>
  <dcterms:modified xsi:type="dcterms:W3CDTF">2022-12-13T17:03:37Z</dcterms:modified>
  <dc:identifier>DAEHMoif1lE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0x010100CF376293A90E014F92DD2FEA8350646B</vt:lpwstr>
  </property>
</Properties>
</file>