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</p:sldIdLst>
  <p:sldSz cx="12192000" cy="6858000"/>
  <p:notesSz cx="7010400" cy="92964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75B6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1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CB306-27BB-45F2-9811-1D34CF2AFF95}" type="datetimeFigureOut">
              <a:rPr lang="bg-BG" smtClean="0"/>
              <a:t>27.2.2025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5E279-3ABB-47DD-9801-945094C3D02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646808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CB306-27BB-45F2-9811-1D34CF2AFF95}" type="datetimeFigureOut">
              <a:rPr lang="bg-BG" smtClean="0"/>
              <a:t>27.2.2025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5E279-3ABB-47DD-9801-945094C3D02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137467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CB306-27BB-45F2-9811-1D34CF2AFF95}" type="datetimeFigureOut">
              <a:rPr lang="bg-BG" smtClean="0"/>
              <a:t>27.2.2025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5E279-3ABB-47DD-9801-945094C3D02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61022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CB306-27BB-45F2-9811-1D34CF2AFF95}" type="datetimeFigureOut">
              <a:rPr lang="bg-BG" smtClean="0"/>
              <a:t>27.2.2025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5E279-3ABB-47DD-9801-945094C3D02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009178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CB306-27BB-45F2-9811-1D34CF2AFF95}" type="datetimeFigureOut">
              <a:rPr lang="bg-BG" smtClean="0"/>
              <a:t>27.2.2025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5E279-3ABB-47DD-9801-945094C3D02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961091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CB306-27BB-45F2-9811-1D34CF2AFF95}" type="datetimeFigureOut">
              <a:rPr lang="bg-BG" smtClean="0"/>
              <a:t>27.2.2025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5E279-3ABB-47DD-9801-945094C3D02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946207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CB306-27BB-45F2-9811-1D34CF2AFF95}" type="datetimeFigureOut">
              <a:rPr lang="bg-BG" smtClean="0"/>
              <a:t>27.2.2025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5E279-3ABB-47DD-9801-945094C3D02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968283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CB306-27BB-45F2-9811-1D34CF2AFF95}" type="datetimeFigureOut">
              <a:rPr lang="bg-BG" smtClean="0"/>
              <a:t>27.2.2025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5E279-3ABB-47DD-9801-945094C3D02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785131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CB306-27BB-45F2-9811-1D34CF2AFF95}" type="datetimeFigureOut">
              <a:rPr lang="bg-BG" smtClean="0"/>
              <a:t>27.2.2025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5E279-3ABB-47DD-9801-945094C3D02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086989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CB306-27BB-45F2-9811-1D34CF2AFF95}" type="datetimeFigureOut">
              <a:rPr lang="bg-BG" smtClean="0"/>
              <a:t>27.2.2025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5E279-3ABB-47DD-9801-945094C3D02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005927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CB306-27BB-45F2-9811-1D34CF2AFF95}" type="datetimeFigureOut">
              <a:rPr lang="bg-BG" smtClean="0"/>
              <a:t>27.2.2025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5E279-3ABB-47DD-9801-945094C3D02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210815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7CB306-27BB-45F2-9811-1D34CF2AFF95}" type="datetimeFigureOut">
              <a:rPr lang="bg-BG" smtClean="0"/>
              <a:t>27.2.2025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65E279-3ABB-47DD-9801-945094C3D02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000552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0000"/>
                <a:lumOff val="60000"/>
              </a:schemeClr>
            </a:gs>
            <a:gs pos="45000">
              <a:schemeClr val="accent1">
                <a:lumMod val="95000"/>
                <a:lumOff val="5000"/>
              </a:schemeClr>
            </a:gs>
            <a:gs pos="69000">
              <a:schemeClr val="accent1">
                <a:lumMod val="60000"/>
              </a:schemeClr>
            </a:gs>
          </a:gsLst>
          <a:path path="circle">
            <a:fillToRect l="50000" t="130000" r="50000" b="-3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84" t="1564" r="20946" b="4905"/>
          <a:stretch/>
        </p:blipFill>
        <p:spPr>
          <a:xfrm>
            <a:off x="6096001" y="63500"/>
            <a:ext cx="6096000" cy="6756400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10" name="TextBox 9"/>
          <p:cNvSpPr txBox="1"/>
          <p:nvPr/>
        </p:nvSpPr>
        <p:spPr>
          <a:xfrm>
            <a:off x="336976" y="1421156"/>
            <a:ext cx="5388864" cy="1115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Bahnschrift SemiBold SemiConden" panose="020B0502040204020203" pitchFamily="34" charset="0"/>
              </a:rPr>
              <a:t>Имаме удоволствието да Ви поканим да посетите нашия </a:t>
            </a:r>
            <a:endParaRPr lang="ru-RU" sz="1400" dirty="0" smtClean="0">
              <a:solidFill>
                <a:schemeClr val="bg1"/>
              </a:solidFill>
              <a:latin typeface="Bahnschrift SemiBold SemiConden" panose="020B0502040204020203" pitchFamily="34" charset="0"/>
            </a:endParaRPr>
          </a:p>
          <a:p>
            <a:pPr algn="ctr"/>
            <a:r>
              <a:rPr lang="ru-RU" sz="1400" dirty="0" smtClean="0">
                <a:solidFill>
                  <a:schemeClr val="bg1"/>
                </a:solidFill>
                <a:latin typeface="Bahnschrift SemiBold SemiConden" panose="020B0502040204020203" pitchFamily="34" charset="0"/>
              </a:rPr>
              <a:t>ДЕН </a:t>
            </a:r>
            <a:r>
              <a:rPr lang="ru-RU" sz="1400" dirty="0">
                <a:solidFill>
                  <a:schemeClr val="bg1"/>
                </a:solidFill>
                <a:latin typeface="Bahnschrift SemiBold SemiConden" panose="020B0502040204020203" pitchFamily="34" charset="0"/>
              </a:rPr>
              <a:t>НА ОТВОРЕНИТЕ ВРАТИ, </a:t>
            </a:r>
            <a:endParaRPr lang="ru-RU" sz="1400" dirty="0" smtClean="0">
              <a:solidFill>
                <a:schemeClr val="bg1"/>
              </a:solidFill>
              <a:latin typeface="Bahnschrift SemiBold SemiConden" panose="020B0502040204020203" pitchFamily="34" charset="0"/>
            </a:endParaRPr>
          </a:p>
          <a:p>
            <a:pPr algn="ctr"/>
            <a:r>
              <a:rPr lang="ru-RU" sz="1400" dirty="0" smtClean="0">
                <a:solidFill>
                  <a:schemeClr val="bg1"/>
                </a:solidFill>
                <a:latin typeface="Bahnschrift SemiBold SemiConden" panose="020B0502040204020203" pitchFamily="34" charset="0"/>
              </a:rPr>
              <a:t>който </a:t>
            </a:r>
            <a:r>
              <a:rPr lang="ru-RU" sz="1400" dirty="0">
                <a:solidFill>
                  <a:schemeClr val="bg1"/>
                </a:solidFill>
                <a:latin typeface="Bahnschrift SemiBold SemiConden" panose="020B0502040204020203" pitchFamily="34" charset="0"/>
              </a:rPr>
              <a:t>ще се проведе </a:t>
            </a:r>
            <a:endParaRPr lang="ru-RU" sz="1400" dirty="0" smtClean="0">
              <a:solidFill>
                <a:schemeClr val="bg1"/>
              </a:solidFill>
              <a:latin typeface="Bahnschrift SemiBold SemiConden" panose="020B0502040204020203" pitchFamily="34" charset="0"/>
            </a:endParaRPr>
          </a:p>
          <a:p>
            <a:pPr algn="ctr"/>
            <a:r>
              <a:rPr lang="ru-RU" sz="1400" dirty="0" smtClean="0">
                <a:solidFill>
                  <a:schemeClr val="bg1"/>
                </a:solidFill>
                <a:latin typeface="Bahnschrift SemiBold SemiConden" panose="020B0502040204020203" pitchFamily="34" charset="0"/>
              </a:rPr>
              <a:t>в  </a:t>
            </a:r>
            <a:r>
              <a:rPr lang="ru-RU" sz="1400" dirty="0">
                <a:solidFill>
                  <a:schemeClr val="bg1"/>
                </a:solidFill>
                <a:latin typeface="Bahnschrift SemiBold SemiConden" panose="020B0502040204020203" pitchFamily="34" charset="0"/>
              </a:rPr>
              <a:t>ИЗНЕСЕН КОМПЛЕКС ЗА АВИАЦИОННО ОБРАЗОВАНИЕ, гр. Плевен.</a:t>
            </a:r>
          </a:p>
          <a:p>
            <a:pPr algn="ctr"/>
            <a:endParaRPr lang="ru-RU" sz="1050" dirty="0">
              <a:solidFill>
                <a:schemeClr val="bg1"/>
              </a:solidFill>
              <a:latin typeface="Bahnschrift SemiBold SemiConden" panose="020B05020402040202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7865" y="2578520"/>
            <a:ext cx="5807086" cy="3023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Bahnschrift SemiBold SemiConden" panose="020B0502040204020203" pitchFamily="34" charset="0"/>
              </a:rPr>
              <a:t>Вие ще имате </a:t>
            </a:r>
            <a:r>
              <a:rPr lang="ru-RU" sz="1600" dirty="0" err="1">
                <a:solidFill>
                  <a:schemeClr val="bg1"/>
                </a:solidFill>
                <a:latin typeface="Bahnschrift SemiBold SemiConden" panose="020B0502040204020203" pitchFamily="34" charset="0"/>
              </a:rPr>
              <a:t>възможността</a:t>
            </a:r>
            <a:r>
              <a:rPr lang="ru-RU" sz="1600" dirty="0">
                <a:solidFill>
                  <a:schemeClr val="bg1"/>
                </a:solidFill>
                <a:latin typeface="Bahnschrift SemiBold SemiConden" panose="020B0502040204020203" pitchFamily="34" charset="0"/>
              </a:rPr>
              <a:t> </a:t>
            </a:r>
            <a:r>
              <a:rPr lang="ru-RU" sz="1600" dirty="0" smtClean="0">
                <a:solidFill>
                  <a:schemeClr val="bg1"/>
                </a:solidFill>
                <a:latin typeface="Bahnschrift SemiBold SemiConden" panose="020B0502040204020203" pitchFamily="34" charset="0"/>
              </a:rPr>
              <a:t>:</a:t>
            </a:r>
            <a:endParaRPr lang="ru-RU" sz="1600" dirty="0">
              <a:solidFill>
                <a:schemeClr val="bg1"/>
              </a:solidFill>
              <a:latin typeface="Bahnschrift SemiBold SemiConden" panose="020B0502040204020203" pitchFamily="34" charset="0"/>
            </a:endParaRPr>
          </a:p>
          <a:p>
            <a:r>
              <a:rPr lang="en-US" sz="1600" dirty="0">
                <a:solidFill>
                  <a:schemeClr val="bg1"/>
                </a:solidFill>
                <a:latin typeface="Bahnschrift SemiBold SemiConden" panose="020B0502040204020203" pitchFamily="34" charset="0"/>
              </a:rPr>
              <a:t>   </a:t>
            </a:r>
            <a:r>
              <a:rPr lang="ru-RU" sz="1600" dirty="0">
                <a:solidFill>
                  <a:schemeClr val="bg1"/>
                </a:solidFill>
                <a:latin typeface="Bahnschrift SemiBold SemiConden" panose="020B0502040204020203" pitchFamily="34" charset="0"/>
              </a:rPr>
              <a:t>●</a:t>
            </a:r>
            <a:r>
              <a:rPr lang="en-US" sz="1600" dirty="0">
                <a:solidFill>
                  <a:schemeClr val="bg1"/>
                </a:solidFill>
                <a:latin typeface="Bahnschrift SemiBold SemiConden" panose="020B0502040204020203" pitchFamily="34" charset="0"/>
              </a:rPr>
              <a:t> </a:t>
            </a:r>
            <a:r>
              <a:rPr lang="bg-BG" sz="1600" dirty="0" smtClean="0">
                <a:solidFill>
                  <a:schemeClr val="bg1"/>
                </a:solidFill>
                <a:latin typeface="Bahnschrift SemiBold SemiConden" panose="020B0502040204020203" pitchFamily="34" charset="0"/>
              </a:rPr>
              <a:t>да </a:t>
            </a:r>
            <a:r>
              <a:rPr lang="ru-RU" sz="1600" dirty="0" smtClean="0">
                <a:solidFill>
                  <a:schemeClr val="bg1"/>
                </a:solidFill>
                <a:latin typeface="Bahnschrift SemiBold SemiConden" panose="020B0502040204020203" pitchFamily="34" charset="0"/>
              </a:rPr>
              <a:t>се </a:t>
            </a:r>
            <a:r>
              <a:rPr lang="ru-RU" sz="1600" dirty="0">
                <a:solidFill>
                  <a:schemeClr val="bg1"/>
                </a:solidFill>
                <a:latin typeface="Bahnschrift SemiBold SemiConden" panose="020B0502040204020203" pitchFamily="34" charset="0"/>
              </a:rPr>
              <a:t>срещнете с </a:t>
            </a:r>
            <a:r>
              <a:rPr lang="ru-RU" sz="1600" dirty="0" err="1">
                <a:solidFill>
                  <a:schemeClr val="bg1"/>
                </a:solidFill>
                <a:latin typeface="Bahnschrift SemiBold SemiConden" panose="020B0502040204020203" pitchFamily="34" charset="0"/>
              </a:rPr>
              <a:t>нашите</a:t>
            </a:r>
            <a:r>
              <a:rPr lang="ru-RU" sz="1600" dirty="0">
                <a:solidFill>
                  <a:schemeClr val="bg1"/>
                </a:solidFill>
                <a:latin typeface="Bahnschrift SemiBold SemiConden" panose="020B0502040204020203" pitchFamily="34" charset="0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Bahnschrift SemiBold SemiConden" panose="020B0502040204020203" pitchFamily="34" charset="0"/>
              </a:rPr>
              <a:t>колеги</a:t>
            </a:r>
            <a:r>
              <a:rPr lang="ru-RU" sz="1600" dirty="0" smtClean="0">
                <a:solidFill>
                  <a:schemeClr val="bg1"/>
                </a:solidFill>
                <a:latin typeface="Bahnschrift SemiBold SemiConden" panose="020B0502040204020203" pitchFamily="34" charset="0"/>
              </a:rPr>
              <a:t>, </a:t>
            </a:r>
            <a:r>
              <a:rPr lang="ru-RU" sz="1600" dirty="0" err="1" smtClean="0">
                <a:solidFill>
                  <a:schemeClr val="bg1"/>
                </a:solidFill>
                <a:latin typeface="Bahnschrift SemiBold SemiConden" panose="020B0502040204020203" pitchFamily="34" charset="0"/>
              </a:rPr>
              <a:t>настоящи</a:t>
            </a:r>
            <a:r>
              <a:rPr lang="ru-RU" sz="1600" dirty="0" smtClean="0">
                <a:solidFill>
                  <a:schemeClr val="bg1"/>
                </a:solidFill>
                <a:latin typeface="Bahnschrift SemiBold SemiConden" panose="020B0502040204020203" pitchFamily="34" charset="0"/>
              </a:rPr>
              <a:t> </a:t>
            </a:r>
            <a:r>
              <a:rPr lang="ru-RU" sz="1600" dirty="0">
                <a:solidFill>
                  <a:schemeClr val="bg1"/>
                </a:solidFill>
                <a:latin typeface="Bahnschrift SemiBold SemiConden" panose="020B0502040204020203" pitchFamily="34" charset="0"/>
              </a:rPr>
              <a:t>курсанти и студенти;</a:t>
            </a:r>
          </a:p>
          <a:p>
            <a:r>
              <a:rPr lang="en-US" sz="1600" dirty="0">
                <a:solidFill>
                  <a:schemeClr val="bg1"/>
                </a:solidFill>
                <a:latin typeface="Bahnschrift SemiBold SemiConden" panose="020B0502040204020203" pitchFamily="34" charset="0"/>
              </a:rPr>
              <a:t>   </a:t>
            </a:r>
            <a:r>
              <a:rPr lang="ru-RU" sz="1600" dirty="0">
                <a:solidFill>
                  <a:schemeClr val="bg1"/>
                </a:solidFill>
                <a:latin typeface="Bahnschrift SemiBold SemiConden" panose="020B0502040204020203" pitchFamily="34" charset="0"/>
              </a:rPr>
              <a:t>●</a:t>
            </a:r>
            <a:r>
              <a:rPr lang="en-US" sz="1600" dirty="0">
                <a:solidFill>
                  <a:schemeClr val="bg1"/>
                </a:solidFill>
                <a:latin typeface="Bahnschrift SemiBold SemiConden" panose="020B0502040204020203" pitchFamily="34" charset="0"/>
              </a:rPr>
              <a:t> </a:t>
            </a:r>
            <a:r>
              <a:rPr lang="bg-BG" sz="1600" dirty="0" smtClean="0">
                <a:solidFill>
                  <a:schemeClr val="bg1"/>
                </a:solidFill>
                <a:latin typeface="Bahnschrift SemiBold SemiConden" panose="020B0502040204020203" pitchFamily="34" charset="0"/>
              </a:rPr>
              <a:t>да </a:t>
            </a:r>
            <a:r>
              <a:rPr lang="ru-RU" sz="1600" dirty="0" err="1" smtClean="0">
                <a:solidFill>
                  <a:schemeClr val="bg1"/>
                </a:solidFill>
                <a:latin typeface="Bahnschrift SemiBold SemiConden" panose="020B0502040204020203" pitchFamily="34" charset="0"/>
              </a:rPr>
              <a:t>разгледате</a:t>
            </a:r>
            <a:r>
              <a:rPr lang="ru-RU" sz="1600" dirty="0" smtClean="0">
                <a:solidFill>
                  <a:schemeClr val="bg1"/>
                </a:solidFill>
                <a:latin typeface="Bahnschrift SemiBold SemiConden" panose="020B0502040204020203" pitchFamily="34" charset="0"/>
              </a:rPr>
              <a:t> </a:t>
            </a:r>
            <a:r>
              <a:rPr lang="ru-RU" sz="1600" dirty="0">
                <a:solidFill>
                  <a:schemeClr val="bg1"/>
                </a:solidFill>
                <a:latin typeface="Bahnschrift SemiBold SemiConden" panose="020B0502040204020203" pitchFamily="34" charset="0"/>
              </a:rPr>
              <a:t>нашите зали за обучение;</a:t>
            </a:r>
          </a:p>
          <a:p>
            <a:r>
              <a:rPr lang="en-US" sz="1600" dirty="0">
                <a:solidFill>
                  <a:schemeClr val="bg1"/>
                </a:solidFill>
                <a:latin typeface="Bahnschrift SemiBold SemiConden" panose="020B0502040204020203" pitchFamily="34" charset="0"/>
              </a:rPr>
              <a:t>   </a:t>
            </a:r>
            <a:r>
              <a:rPr lang="ru-RU" sz="1600" dirty="0" smtClean="0">
                <a:solidFill>
                  <a:schemeClr val="bg1"/>
                </a:solidFill>
                <a:latin typeface="Bahnschrift SemiBold SemiConden" panose="020B0502040204020203" pitchFamily="34" charset="0"/>
              </a:rPr>
              <a:t>●да</a:t>
            </a:r>
            <a:r>
              <a:rPr lang="en-US" sz="1600" dirty="0" smtClean="0">
                <a:solidFill>
                  <a:schemeClr val="bg1"/>
                </a:solidFill>
                <a:latin typeface="Bahnschrift SemiBold SemiConden" panose="020B0502040204020203" pitchFamily="34" charset="0"/>
              </a:rPr>
              <a:t> </a:t>
            </a:r>
            <a:r>
              <a:rPr lang="ru-RU" sz="1600" dirty="0">
                <a:solidFill>
                  <a:schemeClr val="bg1"/>
                </a:solidFill>
                <a:latin typeface="Bahnschrift SemiBold SemiConden" panose="020B0502040204020203" pitchFamily="34" charset="0"/>
              </a:rPr>
              <a:t>присъствате  на </a:t>
            </a:r>
            <a:r>
              <a:rPr lang="ru-RU" sz="1600" dirty="0" err="1">
                <a:solidFill>
                  <a:schemeClr val="bg1"/>
                </a:solidFill>
                <a:latin typeface="Bahnschrift SemiBold SemiConden" panose="020B0502040204020203" pitchFamily="34" charset="0"/>
              </a:rPr>
              <a:t>презентацията</a:t>
            </a:r>
            <a:r>
              <a:rPr lang="ru-RU" sz="1600" dirty="0">
                <a:solidFill>
                  <a:schemeClr val="bg1"/>
                </a:solidFill>
                <a:latin typeface="Bahnschrift SemiBold SemiConden" panose="020B0502040204020203" pitchFamily="34" charset="0"/>
              </a:rPr>
              <a:t> </a:t>
            </a:r>
            <a:r>
              <a:rPr lang="ru-RU" sz="1600" dirty="0" smtClean="0">
                <a:solidFill>
                  <a:schemeClr val="bg1"/>
                </a:solidFill>
                <a:latin typeface="Bahnschrift SemiBold SemiConden" panose="020B0502040204020203" pitchFamily="34" charset="0"/>
              </a:rPr>
              <a:t>на ,,</a:t>
            </a:r>
            <a:r>
              <a:rPr lang="ru-RU" sz="1600" dirty="0">
                <a:solidFill>
                  <a:schemeClr val="bg1"/>
                </a:solidFill>
                <a:latin typeface="Bahnschrift SemiBold SemiConden" panose="020B0502040204020203" pitchFamily="34" charset="0"/>
              </a:rPr>
              <a:t>ВВВУ ,,Г. Бенковски” - лидер в   </a:t>
            </a:r>
            <a:r>
              <a:rPr lang="ru-RU" sz="1600" dirty="0" err="1" smtClean="0">
                <a:solidFill>
                  <a:schemeClr val="bg1"/>
                </a:solidFill>
                <a:latin typeface="Bahnschrift SemiBold SemiConden" panose="020B0502040204020203" pitchFamily="34" charset="0"/>
              </a:rPr>
              <a:t>авиационното</a:t>
            </a:r>
            <a:r>
              <a:rPr lang="ru-RU" sz="1600" dirty="0" smtClean="0">
                <a:solidFill>
                  <a:schemeClr val="bg1"/>
                </a:solidFill>
                <a:latin typeface="Bahnschrift SemiBold SemiConden" panose="020B0502040204020203" pitchFamily="34" charset="0"/>
              </a:rPr>
              <a:t> образование;</a:t>
            </a:r>
            <a:endParaRPr lang="ru-RU" sz="1600" dirty="0">
              <a:solidFill>
                <a:schemeClr val="bg1"/>
              </a:solidFill>
              <a:latin typeface="Bahnschrift SemiBold SemiConden" panose="020B0502040204020203" pitchFamily="34" charset="0"/>
            </a:endParaRPr>
          </a:p>
          <a:p>
            <a:r>
              <a:rPr lang="en-US" sz="1600" dirty="0">
                <a:solidFill>
                  <a:schemeClr val="bg1"/>
                </a:solidFill>
                <a:latin typeface="Bahnschrift SemiBold SemiConden" panose="020B0502040204020203" pitchFamily="34" charset="0"/>
              </a:rPr>
              <a:t>   </a:t>
            </a:r>
            <a:r>
              <a:rPr lang="ru-RU" sz="1600" dirty="0">
                <a:solidFill>
                  <a:schemeClr val="bg1"/>
                </a:solidFill>
                <a:latin typeface="Bahnschrift SemiBold SemiConden" panose="020B0502040204020203" pitchFamily="34" charset="0"/>
              </a:rPr>
              <a:t>●</a:t>
            </a:r>
            <a:r>
              <a:rPr lang="en-US" sz="1600" dirty="0">
                <a:solidFill>
                  <a:schemeClr val="bg1"/>
                </a:solidFill>
                <a:latin typeface="Bahnschrift SemiBold SemiConden" panose="020B0502040204020203" pitchFamily="34" charset="0"/>
              </a:rPr>
              <a:t> </a:t>
            </a:r>
            <a:r>
              <a:rPr lang="bg-BG" sz="1600" dirty="0" smtClean="0">
                <a:solidFill>
                  <a:schemeClr val="bg1"/>
                </a:solidFill>
                <a:latin typeface="Bahnschrift SemiBold SemiConden" panose="020B0502040204020203" pitchFamily="34" charset="0"/>
              </a:rPr>
              <a:t>да </a:t>
            </a:r>
            <a:r>
              <a:rPr lang="ru-RU" sz="1600" dirty="0" smtClean="0">
                <a:solidFill>
                  <a:schemeClr val="bg1"/>
                </a:solidFill>
                <a:latin typeface="Bahnschrift SemiBold SemiConden" panose="020B0502040204020203" pitchFamily="34" charset="0"/>
              </a:rPr>
              <a:t>се </a:t>
            </a:r>
            <a:r>
              <a:rPr lang="ru-RU" sz="1600" dirty="0">
                <a:solidFill>
                  <a:schemeClr val="bg1"/>
                </a:solidFill>
                <a:latin typeface="Bahnschrift SemiBold SemiConden" panose="020B0502040204020203" pitchFamily="34" charset="0"/>
              </a:rPr>
              <a:t>запознаете с още интересна информация </a:t>
            </a:r>
            <a:r>
              <a:rPr lang="ru-RU" sz="1600" dirty="0" smtClean="0">
                <a:solidFill>
                  <a:schemeClr val="bg1"/>
                </a:solidFill>
                <a:latin typeface="Bahnschrift SemiBold SemiConden" panose="020B0502040204020203" pitchFamily="34" charset="0"/>
              </a:rPr>
              <a:t>от      </a:t>
            </a:r>
            <a:r>
              <a:rPr lang="ru-RU" sz="1600" dirty="0" err="1" smtClean="0">
                <a:solidFill>
                  <a:schemeClr val="bg1"/>
                </a:solidFill>
                <a:latin typeface="Bahnschrift SemiBold SemiConden" panose="020B0502040204020203" pitchFamily="34" charset="0"/>
              </a:rPr>
              <a:t>презентацията</a:t>
            </a:r>
            <a:r>
              <a:rPr lang="ru-RU" sz="1600" dirty="0" smtClean="0">
                <a:solidFill>
                  <a:schemeClr val="bg1"/>
                </a:solidFill>
                <a:latin typeface="Bahnschrift SemiBold SemiConden" panose="020B0502040204020203" pitchFamily="34" charset="0"/>
              </a:rPr>
              <a:t>  ,,</a:t>
            </a:r>
            <a:r>
              <a:rPr lang="ru-RU" sz="1600" dirty="0">
                <a:solidFill>
                  <a:schemeClr val="bg1"/>
                </a:solidFill>
                <a:latin typeface="Bahnschrift SemiBold SemiConden" panose="020B0502040204020203" pitchFamily="34" charset="0"/>
              </a:rPr>
              <a:t>Международно сътрудничество и възможности за обучение и </a:t>
            </a:r>
            <a:r>
              <a:rPr lang="ru-RU" sz="1600" dirty="0" smtClean="0">
                <a:solidFill>
                  <a:schemeClr val="bg1"/>
                </a:solidFill>
                <a:latin typeface="Bahnschrift SemiBold SemiConden" panose="020B0502040204020203" pitchFamily="34" charset="0"/>
              </a:rPr>
              <a:t>развитие </a:t>
            </a:r>
            <a:r>
              <a:rPr lang="ru-RU" sz="1600" dirty="0">
                <a:solidFill>
                  <a:schemeClr val="bg1"/>
                </a:solidFill>
                <a:latin typeface="Bahnschrift SemiBold SemiConden" panose="020B0502040204020203" pitchFamily="34" charset="0"/>
              </a:rPr>
              <a:t>във ВВВУ ,,Г. Бенковски”;</a:t>
            </a:r>
          </a:p>
          <a:p>
            <a:r>
              <a:rPr lang="en-US" sz="1600" dirty="0">
                <a:solidFill>
                  <a:schemeClr val="bg1"/>
                </a:solidFill>
                <a:latin typeface="Bahnschrift SemiBold SemiConden" panose="020B0502040204020203" pitchFamily="34" charset="0"/>
              </a:rPr>
              <a:t>   </a:t>
            </a:r>
            <a:r>
              <a:rPr lang="ru-RU" sz="1600" dirty="0">
                <a:solidFill>
                  <a:schemeClr val="bg1"/>
                </a:solidFill>
                <a:latin typeface="Bahnschrift SemiBold SemiConden" panose="020B0502040204020203" pitchFamily="34" charset="0"/>
              </a:rPr>
              <a:t>●</a:t>
            </a:r>
            <a:r>
              <a:rPr lang="en-US" sz="1600" dirty="0">
                <a:solidFill>
                  <a:schemeClr val="bg1"/>
                </a:solidFill>
                <a:latin typeface="Bahnschrift SemiBold SemiConden" panose="020B0502040204020203" pitchFamily="34" charset="0"/>
              </a:rPr>
              <a:t> </a:t>
            </a:r>
            <a:r>
              <a:rPr lang="bg-BG" sz="1600" dirty="0" smtClean="0">
                <a:solidFill>
                  <a:schemeClr val="bg1"/>
                </a:solidFill>
                <a:latin typeface="Bahnschrift SemiBold SemiConden" panose="020B0502040204020203" pitchFamily="34" charset="0"/>
              </a:rPr>
              <a:t>да </a:t>
            </a:r>
            <a:r>
              <a:rPr lang="ru-RU" sz="1600" dirty="0" smtClean="0">
                <a:solidFill>
                  <a:schemeClr val="bg1"/>
                </a:solidFill>
                <a:latin typeface="Bahnschrift SemiBold SemiConden" panose="020B0502040204020203" pitchFamily="34" charset="0"/>
              </a:rPr>
              <a:t>получите </a:t>
            </a:r>
            <a:r>
              <a:rPr lang="ru-RU" sz="1600" dirty="0">
                <a:solidFill>
                  <a:schemeClr val="bg1"/>
                </a:solidFill>
                <a:latin typeface="Bahnschrift SemiBold SemiConden" panose="020B0502040204020203" pitchFamily="34" charset="0"/>
              </a:rPr>
              <a:t>информационни материали относно кандидатстване </a:t>
            </a:r>
            <a:r>
              <a:rPr lang="ru-RU" sz="1600" dirty="0" smtClean="0">
                <a:solidFill>
                  <a:schemeClr val="bg1"/>
                </a:solidFill>
                <a:latin typeface="Bahnschrift SemiBold SemiConden" panose="020B0502040204020203" pitchFamily="34" charset="0"/>
              </a:rPr>
              <a:t>за </a:t>
            </a:r>
            <a:r>
              <a:rPr lang="ru-RU" sz="1600" dirty="0">
                <a:solidFill>
                  <a:schemeClr val="bg1"/>
                </a:solidFill>
                <a:latin typeface="Bahnschrift SemiBold SemiConden" panose="020B0502040204020203" pitchFamily="34" charset="0"/>
              </a:rPr>
              <a:t>ОКС ,,Бакалавър” и ОКС ,,Магистър”.</a:t>
            </a:r>
          </a:p>
          <a:p>
            <a:pPr algn="ctr"/>
            <a:endParaRPr lang="ru-RU" sz="1050" dirty="0">
              <a:solidFill>
                <a:schemeClr val="bg1"/>
              </a:solidFill>
              <a:latin typeface="Bahnschrift SemiBold SemiConden" panose="020B0502040204020203" pitchFamily="34" charset="0"/>
            </a:endParaRPr>
          </a:p>
          <a:p>
            <a:pPr algn="r"/>
            <a:r>
              <a:rPr lang="ru-RU" dirty="0">
                <a:solidFill>
                  <a:schemeClr val="bg1"/>
                </a:solidFill>
                <a:latin typeface="Bahnschrift SemiBold SemiConden" panose="020B0502040204020203" pitchFamily="34" charset="0"/>
              </a:rPr>
              <a:t>      </a:t>
            </a:r>
            <a:r>
              <a:rPr lang="ru-RU" sz="2000" dirty="0">
                <a:solidFill>
                  <a:schemeClr val="bg1"/>
                </a:solidFill>
                <a:latin typeface="Bahnschrift SemiBold SemiConden" panose="020B0502040204020203" pitchFamily="34" charset="0"/>
              </a:rPr>
              <a:t>ОЧАКВАМЕ ВИ</a:t>
            </a:r>
            <a:r>
              <a:rPr lang="ru-RU" sz="2000" dirty="0" smtClean="0">
                <a:solidFill>
                  <a:schemeClr val="bg1"/>
                </a:solidFill>
                <a:latin typeface="Bahnschrift SemiBold SemiConden" panose="020B0502040204020203" pitchFamily="34" charset="0"/>
              </a:rPr>
              <a:t>!</a:t>
            </a:r>
            <a:endParaRPr lang="ru-RU" sz="2000" dirty="0">
              <a:solidFill>
                <a:schemeClr val="bg1"/>
              </a:solidFill>
              <a:latin typeface="Bahnschrift SemiBold SemiConden" panose="020B0502040204020203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454031" y="336928"/>
            <a:ext cx="5453908" cy="1544430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7" name="TextBox 6"/>
          <p:cNvSpPr txBox="1"/>
          <p:nvPr/>
        </p:nvSpPr>
        <p:spPr>
          <a:xfrm>
            <a:off x="6848259" y="173198"/>
            <a:ext cx="5059680" cy="1708160"/>
          </a:xfrm>
          <a:prstGeom prst="rect">
            <a:avLst/>
          </a:prstGeom>
          <a:solidFill>
            <a:schemeClr val="accent5">
              <a:lumMod val="50000"/>
              <a:alpha val="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bg-BG" sz="24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 SemiBold SemiConden" panose="020B0502040204020203" pitchFamily="34" charset="0"/>
              </a:rPr>
              <a:t>ДЕН НА ОТВОРЕНИТЕ ВРАТИ</a:t>
            </a:r>
          </a:p>
          <a:p>
            <a:pPr algn="ctr">
              <a:lnSpc>
                <a:spcPct val="150000"/>
              </a:lnSpc>
            </a:pPr>
            <a:r>
              <a:rPr lang="bg-BG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 SemiBold SemiConden" panose="020B0502040204020203" pitchFamily="34" charset="0"/>
              </a:rPr>
              <a:t>ВВВУ „Георги Бенковски“</a:t>
            </a:r>
          </a:p>
          <a:p>
            <a:pPr algn="ctr"/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 SemiBold SemiConden" panose="020B0502040204020203" pitchFamily="34" charset="0"/>
              </a:rPr>
              <a:t>Присъствено</a:t>
            </a:r>
            <a:endParaRPr lang="ru-RU" sz="1400" dirty="0">
              <a:solidFill>
                <a:schemeClr val="accent5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ahnschrift SemiBold SemiConden" panose="020B0502040204020203" pitchFamily="34" charset="0"/>
            </a:endParaRPr>
          </a:p>
          <a:p>
            <a:pPr algn="ctr"/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 SemiBold SemiConden" panose="020B0502040204020203" pitchFamily="34" charset="0"/>
              </a:rPr>
              <a:t>1</a:t>
            </a:r>
            <a:r>
              <a:rPr lang="en-US" sz="14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 SemiBold SemiConden" panose="020B0502040204020203" pitchFamily="34" charset="0"/>
              </a:rPr>
              <a:t>0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 SemiBold SemiConden" panose="020B0502040204020203" pitchFamily="34" charset="0"/>
              </a:rPr>
              <a:t>.04.202</a:t>
            </a:r>
            <a:r>
              <a:rPr lang="en-US" sz="14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 SemiBold SemiConden" panose="020B0502040204020203" pitchFamily="34" charset="0"/>
              </a:rPr>
              <a:t>5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 SemiBold SemiConden" panose="020B0502040204020203" pitchFamily="34" charset="0"/>
              </a:rPr>
              <a:t>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 SemiBold SemiConden" panose="020B0502040204020203" pitchFamily="34" charset="0"/>
              </a:rPr>
              <a:t>г. / 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 SemiBold SemiConden" panose="020B0502040204020203" pitchFamily="34" charset="0"/>
              </a:rPr>
              <a:t>09.</a:t>
            </a:r>
            <a:r>
              <a:rPr lang="en-US" sz="14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 SemiBold SemiConden" panose="020B0502040204020203" pitchFamily="34" charset="0"/>
              </a:rPr>
              <a:t>0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 SemiBold SemiConden" panose="020B0502040204020203" pitchFamily="34" charset="0"/>
              </a:rPr>
              <a:t>0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 SemiBold SemiConden" panose="020B0502040204020203" pitchFamily="34" charset="0"/>
              </a:rPr>
              <a:t>- </a:t>
            </a:r>
            <a:r>
              <a:rPr lang="en-US" sz="14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 SemiBold SemiConden" panose="020B0502040204020203" pitchFamily="34" charset="0"/>
              </a:rPr>
              <a:t>15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 SemiBold SemiConden" panose="020B0502040204020203" pitchFamily="34" charset="0"/>
              </a:rPr>
              <a:t>.</a:t>
            </a:r>
            <a:r>
              <a:rPr lang="en-US" sz="1400" dirty="0">
                <a:solidFill>
                  <a:schemeClr val="accent5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 SemiBold SemiConden" panose="020B0502040204020203" pitchFamily="34" charset="0"/>
              </a:rPr>
              <a:t>0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 SemiBold SemiConden" panose="020B0502040204020203" pitchFamily="34" charset="0"/>
              </a:rPr>
              <a:t>0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 SemiBold SemiConden" panose="020B0502040204020203" pitchFamily="34" charset="0"/>
              </a:rPr>
              <a:t>ч.</a:t>
            </a:r>
          </a:p>
          <a:p>
            <a:pPr algn="ctr"/>
            <a:r>
              <a:rPr lang="ru-RU" sz="1400" dirty="0">
                <a:solidFill>
                  <a:schemeClr val="accent5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 SemiBold SemiConden" panose="020B0502040204020203" pitchFamily="34" charset="0"/>
              </a:rPr>
              <a:t>ИЗНЕСЕН КОМПЛЕКС ЗА АВИАЦИОННО ОБРАЗОВАНИЕ - Плевен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6159" y="423444"/>
            <a:ext cx="741817" cy="12076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194" y="5125820"/>
            <a:ext cx="2541121" cy="169408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135" y="-159101"/>
            <a:ext cx="3443239" cy="1696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253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</TotalTime>
  <Words>159</Words>
  <Application>Microsoft Office PowerPoint</Application>
  <PresentationFormat>Широк екран</PresentationFormat>
  <Paragraphs>17</Paragraphs>
  <Slides>1</Slides>
  <Notes>0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1</vt:i4>
      </vt:variant>
    </vt:vector>
  </HeadingPairs>
  <TitlesOfParts>
    <vt:vector size="6" baseType="lpstr">
      <vt:lpstr>Arial</vt:lpstr>
      <vt:lpstr>Bahnschrift SemiBold SemiConden</vt:lpstr>
      <vt:lpstr>Calibri</vt:lpstr>
      <vt:lpstr>Calibri Light</vt:lpstr>
      <vt:lpstr>Office Theme</vt:lpstr>
      <vt:lpstr>Презентация на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LIliev</dc:creator>
  <cp:lastModifiedBy>PC 69</cp:lastModifiedBy>
  <cp:revision>61</cp:revision>
  <cp:lastPrinted>2025-02-27T12:21:33Z</cp:lastPrinted>
  <dcterms:created xsi:type="dcterms:W3CDTF">2024-02-28T06:35:23Z</dcterms:created>
  <dcterms:modified xsi:type="dcterms:W3CDTF">2025-02-27T13:06:28Z</dcterms:modified>
</cp:coreProperties>
</file>